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15"/>
  </p:notesMasterIdLst>
  <p:sldIdLst>
    <p:sldId id="269" r:id="rId2"/>
    <p:sldId id="262" r:id="rId3"/>
    <p:sldId id="263" r:id="rId4"/>
    <p:sldId id="264" r:id="rId5"/>
    <p:sldId id="265" r:id="rId6"/>
    <p:sldId id="258" r:id="rId7"/>
    <p:sldId id="259" r:id="rId8"/>
    <p:sldId id="266" r:id="rId9"/>
    <p:sldId id="267" r:id="rId10"/>
    <p:sldId id="256" r:id="rId11"/>
    <p:sldId id="257" r:id="rId12"/>
    <p:sldId id="260" r:id="rId13"/>
    <p:sldId id="270"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924" y="-42"/>
      </p:cViewPr>
      <p:guideLst>
        <p:guide orient="horz" pos="2160"/>
        <p:guide pos="2880"/>
      </p:guideLst>
    </p:cSldViewPr>
  </p:slideViewPr>
  <p:notesTextViewPr>
    <p:cViewPr>
      <p:scale>
        <a:sx n="1" d="1"/>
        <a:sy n="1" d="1"/>
      </p:scale>
      <p:origin x="0" y="0"/>
    </p:cViewPr>
  </p:notesTextViewPr>
  <p:sorterViewPr>
    <p:cViewPr>
      <p:scale>
        <a:sx n="100" d="100"/>
        <a:sy n="100" d="100"/>
      </p:scale>
      <p:origin x="0" y="1584"/>
    </p:cViewPr>
  </p:sorterViewPr>
  <p:notesViewPr>
    <p:cSldViewPr>
      <p:cViewPr>
        <p:scale>
          <a:sx n="90" d="100"/>
          <a:sy n="90" d="100"/>
        </p:scale>
        <p:origin x="-1818" y="66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14988839011946"/>
          <c:y val="3.1547577075253651E-2"/>
          <c:w val="0.77563360070645371"/>
          <c:h val="0.80537979394366754"/>
        </c:manualLayout>
      </c:layout>
      <c:barChart>
        <c:barDir val="col"/>
        <c:grouping val="clustered"/>
        <c:varyColors val="0"/>
        <c:ser>
          <c:idx val="0"/>
          <c:order val="0"/>
          <c:tx>
            <c:strRef>
              <c:f>Sheet1!$B$2</c:f>
              <c:strCache>
                <c:ptCount val="1"/>
                <c:pt idx="0">
                  <c:v>FY09/10</c:v>
                </c:pt>
              </c:strCache>
            </c:strRef>
          </c:tx>
          <c:invertIfNegative val="0"/>
          <c:cat>
            <c:strRef>
              <c:f>Sheet1!$A$3:$A$7</c:f>
              <c:strCache>
                <c:ptCount val="5"/>
                <c:pt idx="0">
                  <c:v>Electricity
(KWh)</c:v>
                </c:pt>
                <c:pt idx="1">
                  <c:v>Gas
(cf)</c:v>
                </c:pt>
                <c:pt idx="2">
                  <c:v>Oil *
(gal)</c:v>
                </c:pt>
                <c:pt idx="3">
                  <c:v>Water
(gal)</c:v>
                </c:pt>
                <c:pt idx="4">
                  <c:v>Irrigation
(gal)</c:v>
                </c:pt>
              </c:strCache>
            </c:strRef>
          </c:cat>
          <c:val>
            <c:numRef>
              <c:f>Sheet1!$B$3:$B$7</c:f>
              <c:numCache>
                <c:formatCode>#,##0_);\(#,##0\)</c:formatCode>
                <c:ptCount val="5"/>
                <c:pt idx="0">
                  <c:v>22928051</c:v>
                </c:pt>
                <c:pt idx="1">
                  <c:v>22491547</c:v>
                </c:pt>
                <c:pt idx="2">
                  <c:v>12185800</c:v>
                </c:pt>
                <c:pt idx="3">
                  <c:v>18744799</c:v>
                </c:pt>
                <c:pt idx="4">
                  <c:v>5627491</c:v>
                </c:pt>
              </c:numCache>
            </c:numRef>
          </c:val>
        </c:ser>
        <c:ser>
          <c:idx val="1"/>
          <c:order val="1"/>
          <c:tx>
            <c:strRef>
              <c:f>Sheet1!$C$2</c:f>
              <c:strCache>
                <c:ptCount val="1"/>
                <c:pt idx="0">
                  <c:v>FY10/11</c:v>
                </c:pt>
              </c:strCache>
            </c:strRef>
          </c:tx>
          <c:invertIfNegative val="0"/>
          <c:cat>
            <c:strRef>
              <c:f>Sheet1!$A$3:$A$7</c:f>
              <c:strCache>
                <c:ptCount val="5"/>
                <c:pt idx="0">
                  <c:v>Electricity
(KWh)</c:v>
                </c:pt>
                <c:pt idx="1">
                  <c:v>Gas
(cf)</c:v>
                </c:pt>
                <c:pt idx="2">
                  <c:v>Oil *
(gal)</c:v>
                </c:pt>
                <c:pt idx="3">
                  <c:v>Water
(gal)</c:v>
                </c:pt>
                <c:pt idx="4">
                  <c:v>Irrigation
(gal)</c:v>
                </c:pt>
              </c:strCache>
            </c:strRef>
          </c:cat>
          <c:val>
            <c:numRef>
              <c:f>Sheet1!$C$3:$C$7</c:f>
              <c:numCache>
                <c:formatCode>#,##0_);\(#,##0\)</c:formatCode>
                <c:ptCount val="5"/>
                <c:pt idx="0">
                  <c:v>22125909</c:v>
                </c:pt>
                <c:pt idx="1">
                  <c:v>21123597</c:v>
                </c:pt>
                <c:pt idx="2">
                  <c:v>9672700</c:v>
                </c:pt>
                <c:pt idx="3">
                  <c:v>15957237</c:v>
                </c:pt>
                <c:pt idx="4">
                  <c:v>8803525</c:v>
                </c:pt>
              </c:numCache>
            </c:numRef>
          </c:val>
        </c:ser>
        <c:ser>
          <c:idx val="2"/>
          <c:order val="2"/>
          <c:tx>
            <c:strRef>
              <c:f>Sheet1!$D$2</c:f>
              <c:strCache>
                <c:ptCount val="1"/>
                <c:pt idx="0">
                  <c:v>FY11/12</c:v>
                </c:pt>
              </c:strCache>
            </c:strRef>
          </c:tx>
          <c:invertIfNegative val="0"/>
          <c:cat>
            <c:strRef>
              <c:f>Sheet1!$A$3:$A$7</c:f>
              <c:strCache>
                <c:ptCount val="5"/>
                <c:pt idx="0">
                  <c:v>Electricity
(KWh)</c:v>
                </c:pt>
                <c:pt idx="1">
                  <c:v>Gas
(cf)</c:v>
                </c:pt>
                <c:pt idx="2">
                  <c:v>Oil *
(gal)</c:v>
                </c:pt>
                <c:pt idx="3">
                  <c:v>Water
(gal)</c:v>
                </c:pt>
                <c:pt idx="4">
                  <c:v>Irrigation
(gal)</c:v>
                </c:pt>
              </c:strCache>
            </c:strRef>
          </c:cat>
          <c:val>
            <c:numRef>
              <c:f>Sheet1!$D$3:$D$7</c:f>
              <c:numCache>
                <c:formatCode>#,##0_);\(#,##0\)</c:formatCode>
                <c:ptCount val="5"/>
                <c:pt idx="0">
                  <c:v>21530187</c:v>
                </c:pt>
                <c:pt idx="1">
                  <c:v>16017411</c:v>
                </c:pt>
                <c:pt idx="2">
                  <c:v>8685100</c:v>
                </c:pt>
                <c:pt idx="3">
                  <c:v>16506304</c:v>
                </c:pt>
                <c:pt idx="4">
                  <c:v>7906697</c:v>
                </c:pt>
              </c:numCache>
            </c:numRef>
          </c:val>
        </c:ser>
        <c:dLbls>
          <c:showLegendKey val="0"/>
          <c:showVal val="0"/>
          <c:showCatName val="0"/>
          <c:showSerName val="0"/>
          <c:showPercent val="0"/>
          <c:showBubbleSize val="0"/>
        </c:dLbls>
        <c:gapWidth val="150"/>
        <c:axId val="33944320"/>
        <c:axId val="33945856"/>
      </c:barChart>
      <c:catAx>
        <c:axId val="33944320"/>
        <c:scaling>
          <c:orientation val="minMax"/>
        </c:scaling>
        <c:delete val="0"/>
        <c:axPos val="b"/>
        <c:majorTickMark val="out"/>
        <c:minorTickMark val="none"/>
        <c:tickLblPos val="nextTo"/>
        <c:crossAx val="33945856"/>
        <c:crosses val="autoZero"/>
        <c:auto val="1"/>
        <c:lblAlgn val="ctr"/>
        <c:lblOffset val="100"/>
        <c:noMultiLvlLbl val="0"/>
      </c:catAx>
      <c:valAx>
        <c:axId val="33945856"/>
        <c:scaling>
          <c:orientation val="minMax"/>
        </c:scaling>
        <c:delete val="0"/>
        <c:axPos val="l"/>
        <c:majorGridlines/>
        <c:title>
          <c:tx>
            <c:rich>
              <a:bodyPr rot="0" vert="horz"/>
              <a:lstStyle/>
              <a:p>
                <a:pPr>
                  <a:defRPr/>
                </a:pPr>
                <a:r>
                  <a:rPr lang="en-US" dirty="0" smtClean="0"/>
                  <a:t>Units</a:t>
                </a:r>
              </a:p>
            </c:rich>
          </c:tx>
          <c:layout>
            <c:manualLayout>
              <c:xMode val="edge"/>
              <c:yMode val="edge"/>
              <c:x val="1.834862385321101E-2"/>
              <c:y val="9.0148795738767953E-2"/>
            </c:manualLayout>
          </c:layout>
          <c:overlay val="0"/>
        </c:title>
        <c:numFmt formatCode="#,##0_);\(#,##0\)" sourceLinked="1"/>
        <c:majorTickMark val="out"/>
        <c:minorTickMark val="none"/>
        <c:tickLblPos val="nextTo"/>
        <c:crossAx val="33944320"/>
        <c:crosses val="autoZero"/>
        <c:crossBetween val="between"/>
        <c:dispUnits>
          <c:builtInUnit val="millions"/>
          <c:dispUnitsLbl>
            <c:layout>
              <c:manualLayout>
                <c:xMode val="edge"/>
                <c:yMode val="edge"/>
                <c:x val="1.3431577933492261E-2"/>
                <c:y val="0.25703778755596729"/>
              </c:manualLayout>
            </c:layout>
          </c:dispUnitsLbl>
        </c:dispUnits>
      </c:valAx>
    </c:plotArea>
    <c:legend>
      <c:legendPos val="r"/>
      <c:layout>
        <c:manualLayout>
          <c:xMode val="edge"/>
          <c:yMode val="edge"/>
          <c:x val="0.82555852536781538"/>
          <c:y val="7.2790836807163806E-2"/>
          <c:w val="0.14233138288906547"/>
          <c:h val="0.19265342751273737"/>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896027816110613"/>
          <c:y val="0.12005030621172354"/>
          <c:w val="0.55149383449710299"/>
          <c:h val="0.82335699234778748"/>
        </c:manualLayout>
      </c:layout>
      <c:pieChart>
        <c:varyColors val="1"/>
        <c:ser>
          <c:idx val="0"/>
          <c:order val="0"/>
          <c:tx>
            <c:strRef>
              <c:f>Sheet1!$B$1</c:f>
              <c:strCache>
                <c:ptCount val="1"/>
                <c:pt idx="0">
                  <c:v>Request</c:v>
                </c:pt>
              </c:strCache>
            </c:strRef>
          </c:tx>
          <c:dLbls>
            <c:dLblPos val="bestFit"/>
            <c:showLegendKey val="0"/>
            <c:showVal val="1"/>
            <c:showCatName val="1"/>
            <c:showSerName val="0"/>
            <c:showPercent val="0"/>
            <c:showBubbleSize val="0"/>
            <c:showLeaderLines val="1"/>
          </c:dLbls>
          <c:cat>
            <c:strRef>
              <c:f>Sheet1!$A$2:$A$6</c:f>
              <c:strCache>
                <c:ptCount val="5"/>
                <c:pt idx="0">
                  <c:v>Electric</c:v>
                </c:pt>
                <c:pt idx="1">
                  <c:v>Gas </c:v>
                </c:pt>
                <c:pt idx="2">
                  <c:v>Fuel Oil</c:v>
                </c:pt>
                <c:pt idx="3">
                  <c:v>Water </c:v>
                </c:pt>
                <c:pt idx="4">
                  <c:v>Irrigation</c:v>
                </c:pt>
              </c:strCache>
            </c:strRef>
          </c:cat>
          <c:val>
            <c:numRef>
              <c:f>Sheet1!$B$2:$B$6</c:f>
              <c:numCache>
                <c:formatCode>"$"#,##0_);\("$"#,##0\)</c:formatCode>
                <c:ptCount val="5"/>
                <c:pt idx="0">
                  <c:v>2175473</c:v>
                </c:pt>
                <c:pt idx="1">
                  <c:v>240030</c:v>
                </c:pt>
                <c:pt idx="2">
                  <c:v>332354</c:v>
                </c:pt>
                <c:pt idx="3">
                  <c:v>249510</c:v>
                </c:pt>
                <c:pt idx="4">
                  <c:v>94890</c:v>
                </c:pt>
              </c:numCache>
            </c:numRef>
          </c:val>
        </c:ser>
        <c:dLbls>
          <c:dLblPos val="bestFit"/>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latin typeface="Century Gothic" pitchFamily="34" charset="0"/>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0.46477</cdr:x>
      <cdr:y>0.42687</cdr:y>
    </cdr:from>
    <cdr:to>
      <cdr:x>0.58775</cdr:x>
      <cdr:y>0.63833</cdr:y>
    </cdr:to>
    <cdr:sp macro="" textlink="">
      <cdr:nvSpPr>
        <cdr:cNvPr id="2" name="TextBox 1"/>
        <cdr:cNvSpPr txBox="1"/>
      </cdr:nvSpPr>
      <cdr:spPr>
        <a:xfrm xmlns:a="http://schemas.openxmlformats.org/drawingml/2006/main">
          <a:off x="2879725" y="1538287"/>
          <a:ext cx="762000" cy="762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372AF8E-3305-4EA2-82BA-D8129AE0DC4A}" type="datetimeFigureOut">
              <a:rPr lang="en-US" smtClean="0"/>
              <a:t>1/30/2013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BC85106-49D2-4774-BBF0-1F912BF3EFD9}" type="slidenum">
              <a:rPr lang="en-US" smtClean="0"/>
              <a:t>‹#›</a:t>
            </a:fld>
            <a:endParaRPr lang="en-US" dirty="0"/>
          </a:p>
        </p:txBody>
      </p:sp>
    </p:spTree>
    <p:extLst>
      <p:ext uri="{BB962C8B-B14F-4D97-AF65-F5344CB8AC3E}">
        <p14:creationId xmlns:p14="http://schemas.microsoft.com/office/powerpoint/2010/main" val="2164406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9488">
              <a:defRPr/>
            </a:pPr>
            <a:endParaRPr lang="en-US" sz="1600" b="1" dirty="0"/>
          </a:p>
        </p:txBody>
      </p:sp>
      <p:sp>
        <p:nvSpPr>
          <p:cNvPr id="4" name="Slide Number Placeholder 3"/>
          <p:cNvSpPr>
            <a:spLocks noGrp="1"/>
          </p:cNvSpPr>
          <p:nvPr>
            <p:ph type="sldNum" sz="quarter" idx="10"/>
          </p:nvPr>
        </p:nvSpPr>
        <p:spPr/>
        <p:txBody>
          <a:bodyPr/>
          <a:lstStyle/>
          <a:p>
            <a:fld id="{4B37D3D6-6A5E-466C-A65A-56289F716E1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44468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AHS &amp; BRN Additions:  Substantial Completion - August, 2009.</a:t>
            </a:r>
          </a:p>
          <a:p>
            <a:r>
              <a:rPr lang="en-US" dirty="0"/>
              <a:t> </a:t>
            </a:r>
          </a:p>
          <a:p>
            <a:r>
              <a:rPr lang="en-US" dirty="0"/>
              <a:t>Turf Fields</a:t>
            </a:r>
          </a:p>
          <a:p>
            <a:r>
              <a:rPr lang="en-US" dirty="0"/>
              <a:t>Monticello Turf Field :  Completion Date August 2009</a:t>
            </a:r>
          </a:p>
          <a:p>
            <a:r>
              <a:rPr lang="en-US" dirty="0"/>
              <a:t>AHS and WAHS – Substantial Completion Date:  February 2011</a:t>
            </a:r>
          </a:p>
          <a:p>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10</a:t>
            </a:fld>
            <a:endParaRPr lang="en-US" dirty="0"/>
          </a:p>
        </p:txBody>
      </p:sp>
    </p:spTree>
    <p:extLst>
      <p:ext uri="{BB962C8B-B14F-4D97-AF65-F5344CB8AC3E}">
        <p14:creationId xmlns:p14="http://schemas.microsoft.com/office/powerpoint/2010/main" val="2346701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Represents 60% of our operating budget ($5,181,171/ $3,092,257)</a:t>
            </a:r>
          </a:p>
          <a:p>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11</a:t>
            </a:fld>
            <a:endParaRPr lang="en-US" dirty="0"/>
          </a:p>
        </p:txBody>
      </p:sp>
    </p:spTree>
    <p:extLst>
      <p:ext uri="{BB962C8B-B14F-4D97-AF65-F5344CB8AC3E}">
        <p14:creationId xmlns:p14="http://schemas.microsoft.com/office/powerpoint/2010/main" val="1505670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Cost Decreased by 24%</a:t>
            </a:r>
          </a:p>
          <a:p>
            <a:r>
              <a:rPr lang="en-US" dirty="0" smtClean="0"/>
              <a:t>FY 13 = $138,000</a:t>
            </a:r>
          </a:p>
          <a:p>
            <a:r>
              <a:rPr lang="en-US" dirty="0" smtClean="0"/>
              <a:t>FY 14 = $105,000</a:t>
            </a:r>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12</a:t>
            </a:fld>
            <a:endParaRPr lang="en-US" dirty="0"/>
          </a:p>
        </p:txBody>
      </p:sp>
    </p:spTree>
    <p:extLst>
      <p:ext uri="{BB962C8B-B14F-4D97-AF65-F5344CB8AC3E}">
        <p14:creationId xmlns:p14="http://schemas.microsoft.com/office/powerpoint/2010/main" val="3685734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13</a:t>
            </a:fld>
            <a:endParaRPr lang="en-US" dirty="0"/>
          </a:p>
        </p:txBody>
      </p:sp>
    </p:spTree>
    <p:extLst>
      <p:ext uri="{BB962C8B-B14F-4D97-AF65-F5344CB8AC3E}">
        <p14:creationId xmlns:p14="http://schemas.microsoft.com/office/powerpoint/2010/main" val="3563966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2</a:t>
            </a:fld>
            <a:endParaRPr lang="en-US" dirty="0"/>
          </a:p>
        </p:txBody>
      </p:sp>
    </p:spTree>
    <p:extLst>
      <p:ext uri="{BB962C8B-B14F-4D97-AF65-F5344CB8AC3E}">
        <p14:creationId xmlns:p14="http://schemas.microsoft.com/office/powerpoint/2010/main" val="2349037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3</a:t>
            </a:fld>
            <a:endParaRPr lang="en-US" dirty="0"/>
          </a:p>
        </p:txBody>
      </p:sp>
    </p:spTree>
    <p:extLst>
      <p:ext uri="{BB962C8B-B14F-4D97-AF65-F5344CB8AC3E}">
        <p14:creationId xmlns:p14="http://schemas.microsoft.com/office/powerpoint/2010/main" val="2354300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Calendar Year:  January 1, 2012 – December 31, 2012.</a:t>
            </a:r>
          </a:p>
          <a:p>
            <a:endParaRPr lang="en-US" dirty="0"/>
          </a:p>
          <a:p>
            <a:r>
              <a:rPr lang="en-US" dirty="0" smtClean="0"/>
              <a:t>All work orders are prioritized and the 500 not complete  are not critical</a:t>
            </a:r>
          </a:p>
          <a:p>
            <a:endParaRPr lang="en-US" dirty="0"/>
          </a:p>
          <a:p>
            <a:r>
              <a:rPr lang="en-US" dirty="0" smtClean="0"/>
              <a:t>That’s over 1000 work orders per month </a:t>
            </a:r>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4</a:t>
            </a:fld>
            <a:endParaRPr lang="en-US" dirty="0"/>
          </a:p>
        </p:txBody>
      </p:sp>
    </p:spTree>
    <p:extLst>
      <p:ext uri="{BB962C8B-B14F-4D97-AF65-F5344CB8AC3E}">
        <p14:creationId xmlns:p14="http://schemas.microsoft.com/office/powerpoint/2010/main" val="1235231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5</a:t>
            </a:fld>
            <a:endParaRPr lang="en-US" dirty="0"/>
          </a:p>
        </p:txBody>
      </p:sp>
    </p:spTree>
    <p:extLst>
      <p:ext uri="{BB962C8B-B14F-4D97-AF65-F5344CB8AC3E}">
        <p14:creationId xmlns:p14="http://schemas.microsoft.com/office/powerpoint/2010/main" val="3056774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6</a:t>
            </a:fld>
            <a:endParaRPr lang="en-US" dirty="0"/>
          </a:p>
        </p:txBody>
      </p:sp>
    </p:spTree>
    <p:extLst>
      <p:ext uri="{BB962C8B-B14F-4D97-AF65-F5344CB8AC3E}">
        <p14:creationId xmlns:p14="http://schemas.microsoft.com/office/powerpoint/2010/main" val="2067790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capital funds are not part of our operating budget but the staff to manage it is.</a:t>
            </a:r>
          </a:p>
          <a:p>
            <a:endParaRPr lang="en-US" dirty="0"/>
          </a:p>
          <a:p>
            <a:r>
              <a:rPr lang="en-US" dirty="0" smtClean="0"/>
              <a:t>  </a:t>
            </a:r>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7</a:t>
            </a:fld>
            <a:endParaRPr lang="en-US" dirty="0"/>
          </a:p>
        </p:txBody>
      </p:sp>
    </p:spTree>
    <p:extLst>
      <p:ext uri="{BB962C8B-B14F-4D97-AF65-F5344CB8AC3E}">
        <p14:creationId xmlns:p14="http://schemas.microsoft.com/office/powerpoint/2010/main" val="576202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Energy Star:</a:t>
            </a:r>
          </a:p>
          <a:p>
            <a:endParaRPr lang="en-US" dirty="0"/>
          </a:p>
          <a:p>
            <a:r>
              <a:rPr lang="en-US" b="1" dirty="0"/>
              <a:t>Definition: </a:t>
            </a:r>
            <a:r>
              <a:rPr lang="en-US" dirty="0"/>
              <a:t>Energy Star is a United States government program created in 1992 by the US Environmental Protection Agency in an attempt to reduce energy consumption and greenhouse gas emission by power plants. What began originally as a voluntary </a:t>
            </a:r>
            <a:r>
              <a:rPr lang="en-US" dirty="0" smtClean="0"/>
              <a:t>labeling </a:t>
            </a:r>
            <a:r>
              <a:rPr lang="en-US" dirty="0"/>
              <a:t>program has grown in to one of the largest efforts worldwide to promote energy efficient consumer products. </a:t>
            </a:r>
            <a:endParaRPr lang="en-US" dirty="0" smtClean="0"/>
          </a:p>
          <a:p>
            <a:endParaRPr lang="en-US" dirty="0"/>
          </a:p>
          <a:p>
            <a:r>
              <a:rPr lang="en-US" dirty="0" smtClean="0"/>
              <a:t>Architects </a:t>
            </a:r>
            <a:r>
              <a:rPr lang="en-US" dirty="0"/>
              <a:t>and owners can select an energy target from either the 1-to-100 EPA rating scale or 50 to 90 percent energy reduction compared to an average building. </a:t>
            </a:r>
            <a:r>
              <a:rPr lang="en-US" dirty="0" smtClean="0"/>
              <a:t>  </a:t>
            </a:r>
            <a:r>
              <a:rPr lang="en-US" b="1" dirty="0" smtClean="0"/>
              <a:t>Projects </a:t>
            </a:r>
            <a:r>
              <a:rPr lang="en-US" b="1" dirty="0"/>
              <a:t>that receive a rating of 75 or higher are eligible for </a:t>
            </a:r>
            <a:r>
              <a:rPr lang="en-US" b="1" dirty="0" smtClean="0"/>
              <a:t>Earn </a:t>
            </a:r>
            <a:r>
              <a:rPr lang="en-US" b="1" dirty="0"/>
              <a:t>the ENERGY STAR</a:t>
            </a:r>
            <a:r>
              <a:rPr lang="en-US" dirty="0"/>
              <a:t>.</a:t>
            </a:r>
            <a:endParaRPr lang="en-US" dirty="0" smtClean="0"/>
          </a:p>
          <a:p>
            <a:endParaRPr lang="en-US" b="1" dirty="0"/>
          </a:p>
          <a:p>
            <a:r>
              <a:rPr lang="en-US" b="1" dirty="0" smtClean="0"/>
              <a:t>We currently have </a:t>
            </a:r>
            <a:r>
              <a:rPr lang="en-US" b="1" u="sng" dirty="0" smtClean="0"/>
              <a:t>22</a:t>
            </a:r>
            <a:r>
              <a:rPr lang="en-US" b="1" dirty="0" smtClean="0"/>
              <a:t> Energy Star Sites.</a:t>
            </a:r>
            <a:endParaRPr lang="en-US" b="1" dirty="0"/>
          </a:p>
        </p:txBody>
      </p:sp>
      <p:sp>
        <p:nvSpPr>
          <p:cNvPr id="4" name="Slide Number Placeholder 3"/>
          <p:cNvSpPr>
            <a:spLocks noGrp="1"/>
          </p:cNvSpPr>
          <p:nvPr>
            <p:ph type="sldNum" sz="quarter" idx="10"/>
          </p:nvPr>
        </p:nvSpPr>
        <p:spPr/>
        <p:txBody>
          <a:bodyPr/>
          <a:lstStyle/>
          <a:p>
            <a:fld id="{7BC85106-49D2-4774-BBF0-1F912BF3EFD9}" type="slidenum">
              <a:rPr lang="en-US" smtClean="0"/>
              <a:t>8</a:t>
            </a:fld>
            <a:endParaRPr lang="en-US" dirty="0"/>
          </a:p>
        </p:txBody>
      </p:sp>
    </p:spTree>
    <p:extLst>
      <p:ext uri="{BB962C8B-B14F-4D97-AF65-F5344CB8AC3E}">
        <p14:creationId xmlns:p14="http://schemas.microsoft.com/office/powerpoint/2010/main" val="2794199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Initiative:  $144,000 for the Seminole Storage Facility Lease (CIP).</a:t>
            </a:r>
          </a:p>
          <a:p>
            <a:endParaRPr lang="en-US" dirty="0" smtClean="0"/>
          </a:p>
          <a:p>
            <a:r>
              <a:rPr lang="en-US" dirty="0" smtClean="0"/>
              <a:t>The overall increase is in Line with Dr. Moran's request.</a:t>
            </a:r>
          </a:p>
          <a:p>
            <a:endParaRPr lang="en-US" dirty="0" smtClean="0"/>
          </a:p>
          <a:p>
            <a:r>
              <a:rPr lang="en-US" dirty="0" smtClean="0"/>
              <a:t>Overall we are adequately staffed.</a:t>
            </a:r>
            <a:endParaRPr lang="en-US" dirty="0"/>
          </a:p>
          <a:p>
            <a:endParaRPr lang="en-US" dirty="0" smtClean="0"/>
          </a:p>
          <a:p>
            <a:r>
              <a:rPr lang="en-US" dirty="0" smtClean="0"/>
              <a:t>Our largest expense is personnel and benefits costs.</a:t>
            </a:r>
          </a:p>
          <a:p>
            <a:endParaRPr lang="en-US" dirty="0"/>
          </a:p>
          <a:p>
            <a:r>
              <a:rPr lang="en-US" dirty="0" smtClean="0"/>
              <a:t>Utilities is also a significant portion of our operational budget, followed by Repair/Maintenance materials and supply costs.</a:t>
            </a:r>
            <a:endParaRPr lang="en-US" dirty="0"/>
          </a:p>
        </p:txBody>
      </p:sp>
      <p:sp>
        <p:nvSpPr>
          <p:cNvPr id="4" name="Slide Number Placeholder 3"/>
          <p:cNvSpPr>
            <a:spLocks noGrp="1"/>
          </p:cNvSpPr>
          <p:nvPr>
            <p:ph type="sldNum" sz="quarter" idx="10"/>
          </p:nvPr>
        </p:nvSpPr>
        <p:spPr/>
        <p:txBody>
          <a:bodyPr/>
          <a:lstStyle/>
          <a:p>
            <a:fld id="{7BC85106-49D2-4774-BBF0-1F912BF3EFD9}" type="slidenum">
              <a:rPr lang="en-US" smtClean="0"/>
              <a:t>9</a:t>
            </a:fld>
            <a:endParaRPr lang="en-US" dirty="0"/>
          </a:p>
        </p:txBody>
      </p:sp>
    </p:spTree>
    <p:extLst>
      <p:ext uri="{BB962C8B-B14F-4D97-AF65-F5344CB8AC3E}">
        <p14:creationId xmlns:p14="http://schemas.microsoft.com/office/powerpoint/2010/main" val="1021410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DC1D3ED-65E1-432E-9819-DE8F96499F25}" type="datetime1">
              <a:rPr lang="en-US" smtClean="0"/>
              <a:t>1/30/2013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ED784F-B41D-43E1-A1F4-A474975E1CFC}" type="datetime1">
              <a:rPr lang="en-US" smtClean="0"/>
              <a:t>1/30/2013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425D08-E679-4962-B530-76D794BCF721}" type="datetime1">
              <a:rPr lang="en-US" smtClean="0"/>
              <a:t>1/30/2013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121598-0A3C-4C45-ADD4-F243C8451AA8}" type="datetime1">
              <a:rPr lang="en-US" smtClean="0"/>
              <a:t>1/30/2013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5360" y="5638800"/>
            <a:ext cx="548640" cy="396240"/>
          </a:xfrm>
        </p:spPr>
        <p:txBody>
          <a:bodyPr/>
          <a:lstStyle/>
          <a:p>
            <a:fld id="{FB12E758-5BA3-4D3C-A22E-6F08F6669C3F}"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7751A5-569F-4EF5-A512-74FDBB98738A}" type="datetime1">
              <a:rPr lang="en-US" smtClean="0"/>
              <a:t>1/30/2013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BDC25C6-8FB4-4D88-865D-0767C76F8EA3}" type="datetime1">
              <a:rPr lang="en-US" smtClean="0"/>
              <a:t>1/30/2013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94633C-2794-42DF-BEC8-A292205D993B}" type="datetime1">
              <a:rPr lang="en-US" smtClean="0"/>
              <a:t>1/30/2013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9B2B7A-150E-4231-B41B-01A5FBEFE3DC}" type="datetime1">
              <a:rPr lang="en-US" smtClean="0"/>
              <a:t>1/30/2013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6FA48-7008-440E-8EA4-71E9460E58F3}" type="datetime1">
              <a:rPr lang="en-US" smtClean="0"/>
              <a:t>1/30/2013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B12E758-5BA3-4D3C-A22E-6F08F6669C3F}"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8753AB-8B8D-48C3-A2D8-287533CD011A}" type="datetime1">
              <a:rPr lang="en-US" smtClean="0"/>
              <a:t>1/30/2013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12E758-5BA3-4D3C-A22E-6F08F6669C3F}"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6C02FEA-F65E-4F4F-971B-6DC5F73943B6}" type="datetime1">
              <a:rPr lang="en-US" smtClean="0"/>
              <a:t>1/30/2013</a:t>
            </a:fld>
            <a:endParaRPr lang="en-US" dirty="0"/>
          </a:p>
        </p:txBody>
      </p:sp>
      <p:sp>
        <p:nvSpPr>
          <p:cNvPr id="9" name="Slide Number Placeholder 8"/>
          <p:cNvSpPr>
            <a:spLocks noGrp="1"/>
          </p:cNvSpPr>
          <p:nvPr>
            <p:ph type="sldNum" sz="quarter" idx="11"/>
          </p:nvPr>
        </p:nvSpPr>
        <p:spPr/>
        <p:txBody>
          <a:bodyPr/>
          <a:lstStyle/>
          <a:p>
            <a:fld id="{FB12E758-5BA3-4D3C-A22E-6F08F6669C3F}"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B12E758-5BA3-4D3C-A22E-6F08F6669C3F}"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07C5847-3E36-40B6-B2EB-FA4B7200A39A}" type="datetime1">
              <a:rPr lang="en-US" smtClean="0"/>
              <a:t>1/30/2013</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p:cNvSpPr/>
          <p:nvPr/>
        </p:nvSpPr>
        <p:spPr>
          <a:xfrm>
            <a:off x="0" y="1066800"/>
            <a:ext cx="9144000" cy="1447800"/>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457200"/>
            <a:r>
              <a:rPr lang="en-US" sz="4800" dirty="0" smtClean="0">
                <a:solidFill>
                  <a:prstClr val="white"/>
                </a:solidFill>
                <a:effectLst>
                  <a:outerShdw blurRad="38100" dist="38100" dir="2700000" algn="tl">
                    <a:srgbClr val="000000">
                      <a:alpha val="43137"/>
                    </a:srgbClr>
                  </a:outerShdw>
                </a:effectLst>
              </a:rPr>
              <a:t>Building Services</a:t>
            </a:r>
            <a:endParaRPr lang="en-US" sz="4800" dirty="0">
              <a:solidFill>
                <a:prstClr val="white"/>
              </a:solidFill>
              <a:effectLst>
                <a:outerShdw blurRad="38100" dist="38100" dir="2700000" algn="tl">
                  <a:srgbClr val="000000">
                    <a:alpha val="43137"/>
                  </a:srgbClr>
                </a:outerShdw>
              </a:effectLst>
            </a:endParaRPr>
          </a:p>
        </p:txBody>
      </p:sp>
      <p:grpSp>
        <p:nvGrpSpPr>
          <p:cNvPr id="10" name="Group 9"/>
          <p:cNvGrpSpPr/>
          <p:nvPr/>
        </p:nvGrpSpPr>
        <p:grpSpPr>
          <a:xfrm>
            <a:off x="5562600" y="533400"/>
            <a:ext cx="3048000" cy="3048000"/>
            <a:chOff x="1936941" y="1093438"/>
            <a:chExt cx="5270117" cy="5270117"/>
          </a:xfrm>
        </p:grpSpPr>
        <p:sp>
          <p:nvSpPr>
            <p:cNvPr id="12" name="Block Arc 11"/>
            <p:cNvSpPr/>
            <p:nvPr/>
          </p:nvSpPr>
          <p:spPr>
            <a:xfrm>
              <a:off x="1936941" y="1093438"/>
              <a:ext cx="5270117" cy="5270117"/>
            </a:xfrm>
            <a:prstGeom prst="blockArc">
              <a:avLst>
                <a:gd name="adj1" fmla="val 11880000"/>
                <a:gd name="adj2" fmla="val 16200000"/>
                <a:gd name="adj3" fmla="val 4641"/>
              </a:avLst>
            </a:prstGeom>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3" name="Block Arc 12"/>
            <p:cNvSpPr/>
            <p:nvPr/>
          </p:nvSpPr>
          <p:spPr>
            <a:xfrm>
              <a:off x="1936941" y="1093438"/>
              <a:ext cx="5270117" cy="5270117"/>
            </a:xfrm>
            <a:prstGeom prst="blockArc">
              <a:avLst>
                <a:gd name="adj1" fmla="val 7560000"/>
                <a:gd name="adj2" fmla="val 11880000"/>
                <a:gd name="adj3" fmla="val 4641"/>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4" name="Block Arc 13"/>
            <p:cNvSpPr/>
            <p:nvPr/>
          </p:nvSpPr>
          <p:spPr>
            <a:xfrm>
              <a:off x="1936941" y="1093438"/>
              <a:ext cx="5270117" cy="5270117"/>
            </a:xfrm>
            <a:prstGeom prst="blockArc">
              <a:avLst>
                <a:gd name="adj1" fmla="val 3240000"/>
                <a:gd name="adj2" fmla="val 7560000"/>
                <a:gd name="adj3" fmla="val 4641"/>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5" name="Block Arc 14"/>
            <p:cNvSpPr/>
            <p:nvPr/>
          </p:nvSpPr>
          <p:spPr>
            <a:xfrm>
              <a:off x="1936941" y="1093438"/>
              <a:ext cx="5270117" cy="5270117"/>
            </a:xfrm>
            <a:prstGeom prst="blockArc">
              <a:avLst>
                <a:gd name="adj1" fmla="val 20520000"/>
                <a:gd name="adj2" fmla="val 3240000"/>
                <a:gd name="adj3" fmla="val 4641"/>
              </a:avLst>
            </a:prstGeom>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6" name="Block Arc 15"/>
            <p:cNvSpPr/>
            <p:nvPr/>
          </p:nvSpPr>
          <p:spPr>
            <a:xfrm>
              <a:off x="1936941" y="1093438"/>
              <a:ext cx="5270117" cy="5270117"/>
            </a:xfrm>
            <a:prstGeom prst="blockArc">
              <a:avLst>
                <a:gd name="adj1" fmla="val 16200000"/>
                <a:gd name="adj2" fmla="val 20520000"/>
                <a:gd name="adj3" fmla="val 4641"/>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9" y="1442496"/>
              <a:ext cx="4572000" cy="45720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TextBox 2"/>
          <p:cNvSpPr txBox="1"/>
          <p:nvPr/>
        </p:nvSpPr>
        <p:spPr>
          <a:xfrm>
            <a:off x="381000" y="3124200"/>
            <a:ext cx="6705600" cy="1354217"/>
          </a:xfrm>
          <a:prstGeom prst="rect">
            <a:avLst/>
          </a:prstGeom>
          <a:noFill/>
        </p:spPr>
        <p:txBody>
          <a:bodyPr wrap="square" rtlCol="0">
            <a:spAutoFit/>
          </a:bodyPr>
          <a:lstStyle/>
          <a:p>
            <a:r>
              <a:rPr lang="en-US" sz="3200" dirty="0" smtClean="0"/>
              <a:t>Joseph P. Letteri</a:t>
            </a:r>
          </a:p>
          <a:p>
            <a:r>
              <a:rPr lang="en-US" sz="3200" dirty="0" smtClean="0"/>
              <a:t>Director – Building Services</a:t>
            </a:r>
          </a:p>
          <a:p>
            <a:endParaRPr lang="en-US" dirty="0"/>
          </a:p>
        </p:txBody>
      </p:sp>
    </p:spTree>
    <p:extLst>
      <p:ext uri="{BB962C8B-B14F-4D97-AF65-F5344CB8AC3E}">
        <p14:creationId xmlns:p14="http://schemas.microsoft.com/office/powerpoint/2010/main" val="27841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0"/>
            <a:ext cx="7239000" cy="762000"/>
          </a:xfrm>
        </p:spPr>
        <p:txBody>
          <a:bodyPr>
            <a:noAutofit/>
          </a:bodyPr>
          <a:lstStyle/>
          <a:p>
            <a:r>
              <a:rPr lang="en-US" sz="4400" b="1" dirty="0" smtClean="0">
                <a:solidFill>
                  <a:schemeClr val="tx1"/>
                </a:solidFill>
                <a:latin typeface="Century Gothic" pitchFamily="34" charset="0"/>
                <a:cs typeface="Arial" pitchFamily="34" charset="0"/>
              </a:rPr>
              <a:t>Utility Consumption Trends</a:t>
            </a:r>
            <a:endParaRPr lang="en-US" sz="4400" b="1" dirty="0">
              <a:solidFill>
                <a:schemeClr val="tx1"/>
              </a:solidFill>
              <a:latin typeface="Century Gothic" pitchFamily="34" charset="0"/>
              <a:cs typeface="Arial" pitchFamily="34" charset="0"/>
            </a:endParaRPr>
          </a:p>
        </p:txBody>
      </p:sp>
      <p:sp>
        <p:nvSpPr>
          <p:cNvPr id="3" name="Subtitle 2"/>
          <p:cNvSpPr>
            <a:spLocks noGrp="1"/>
          </p:cNvSpPr>
          <p:nvPr>
            <p:ph type="subTitle" idx="1"/>
          </p:nvPr>
        </p:nvSpPr>
        <p:spPr>
          <a:xfrm>
            <a:off x="2971800" y="5943600"/>
            <a:ext cx="3200400" cy="228600"/>
          </a:xfrm>
        </p:spPr>
        <p:txBody>
          <a:bodyPr>
            <a:noAutofit/>
          </a:bodyPr>
          <a:lstStyle/>
          <a:p>
            <a:endParaRPr lang="en-US" sz="800" dirty="0" smtClean="0">
              <a:latin typeface="Arial" pitchFamily="34" charset="0"/>
              <a:cs typeface="Arial" pitchFamily="34" charset="0"/>
            </a:endParaRPr>
          </a:p>
          <a:p>
            <a:r>
              <a:rPr lang="en-US" sz="800" dirty="0" smtClean="0">
                <a:latin typeface="Arial" pitchFamily="34" charset="0"/>
                <a:cs typeface="Arial" pitchFamily="34" charset="0"/>
              </a:rPr>
              <a:t> </a:t>
            </a:r>
          </a:p>
          <a:p>
            <a:endParaRPr lang="en-US" sz="800" dirty="0" smtClean="0">
              <a:latin typeface="Arial" pitchFamily="34" charset="0"/>
              <a:cs typeface="Arial" pitchFamily="34" charset="0"/>
            </a:endParaRPr>
          </a:p>
          <a:p>
            <a:r>
              <a:rPr lang="en-US" sz="800" dirty="0" smtClean="0">
                <a:latin typeface="Arial" pitchFamily="34" charset="0"/>
                <a:cs typeface="Arial" pitchFamily="34" charset="0"/>
              </a:rPr>
              <a:t>Oil  has been multiplied by 100 for visual affect.</a:t>
            </a:r>
            <a:endParaRPr lang="en-US" sz="800" dirty="0">
              <a:latin typeface="Arial" pitchFamily="34" charset="0"/>
              <a:cs typeface="Arial" pitchFamily="34" charset="0"/>
            </a:endParaRPr>
          </a:p>
        </p:txBody>
      </p:sp>
      <p:graphicFrame>
        <p:nvGraphicFramePr>
          <p:cNvPr id="4" name="Chart 3"/>
          <p:cNvGraphicFramePr/>
          <p:nvPr>
            <p:extLst>
              <p:ext uri="{D42A27DB-BD31-4B8C-83A1-F6EECF244321}">
                <p14:modId xmlns:p14="http://schemas.microsoft.com/office/powerpoint/2010/main" val="1142670785"/>
              </p:ext>
            </p:extLst>
          </p:nvPr>
        </p:nvGraphicFramePr>
        <p:xfrm>
          <a:off x="457200" y="990600"/>
          <a:ext cx="8305800"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7319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6965245" cy="914400"/>
          </a:xfrm>
        </p:spPr>
        <p:txBody>
          <a:bodyPr>
            <a:normAutofit/>
          </a:bodyPr>
          <a:lstStyle/>
          <a:p>
            <a:r>
              <a:rPr lang="en-US" b="1" dirty="0" smtClean="0">
                <a:solidFill>
                  <a:schemeClr val="tx1"/>
                </a:solidFill>
                <a:latin typeface="Century Gothic" pitchFamily="34" charset="0"/>
                <a:cs typeface="Arial" pitchFamily="34" charset="0"/>
              </a:rPr>
              <a:t>FY13/14  Utilities Request</a:t>
            </a:r>
            <a:endParaRPr lang="en-US" b="1" dirty="0">
              <a:solidFill>
                <a:schemeClr val="tx1"/>
              </a:solidFill>
              <a:latin typeface="Century Gothic"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2707555"/>
              </p:ext>
            </p:extLst>
          </p:nvPr>
        </p:nvGraphicFramePr>
        <p:xfrm>
          <a:off x="1193800" y="1295400"/>
          <a:ext cx="73914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28600" y="4038600"/>
            <a:ext cx="1981200" cy="1384995"/>
          </a:xfrm>
          <a:prstGeom prst="rect">
            <a:avLst/>
          </a:prstGeom>
          <a:noFill/>
        </p:spPr>
        <p:txBody>
          <a:bodyPr wrap="square" rtlCol="0">
            <a:spAutoFit/>
          </a:bodyPr>
          <a:lstStyle/>
          <a:p>
            <a:r>
              <a:rPr lang="en-US" sz="1200" dirty="0" smtClean="0">
                <a:latin typeface="Century Gothic" pitchFamily="34" charset="0"/>
                <a:cs typeface="Arial" pitchFamily="34" charset="0"/>
              </a:rPr>
              <a:t>Projected Rates:</a:t>
            </a:r>
          </a:p>
          <a:p>
            <a:endParaRPr lang="en-US" sz="1200" dirty="0" smtClean="0">
              <a:latin typeface="Century Gothic" pitchFamily="34" charset="0"/>
              <a:cs typeface="Arial" pitchFamily="34" charset="0"/>
            </a:endParaRPr>
          </a:p>
          <a:p>
            <a:r>
              <a:rPr lang="en-US" sz="1200" dirty="0" smtClean="0">
                <a:latin typeface="Century Gothic" pitchFamily="34" charset="0"/>
                <a:cs typeface="Arial" pitchFamily="34" charset="0"/>
              </a:rPr>
              <a:t>Electric: $0.104/kWh</a:t>
            </a:r>
          </a:p>
          <a:p>
            <a:r>
              <a:rPr lang="en-US" sz="1200" dirty="0" smtClean="0">
                <a:latin typeface="Century Gothic" pitchFamily="34" charset="0"/>
                <a:cs typeface="Arial" pitchFamily="34" charset="0"/>
              </a:rPr>
              <a:t>Gas: $0.014/cf</a:t>
            </a:r>
          </a:p>
          <a:p>
            <a:r>
              <a:rPr lang="en-US" sz="1200" dirty="0" smtClean="0">
                <a:latin typeface="Century Gothic" pitchFamily="34" charset="0"/>
                <a:cs typeface="Arial" pitchFamily="34" charset="0"/>
              </a:rPr>
              <a:t>Fuel Oil: $3.58/gal</a:t>
            </a:r>
          </a:p>
          <a:p>
            <a:r>
              <a:rPr lang="en-US" sz="1200" dirty="0" smtClean="0">
                <a:latin typeface="Century Gothic" pitchFamily="34" charset="0"/>
                <a:cs typeface="Arial" pitchFamily="34" charset="0"/>
              </a:rPr>
              <a:t>Water: $0.015/gal</a:t>
            </a:r>
          </a:p>
          <a:p>
            <a:r>
              <a:rPr lang="en-US" sz="1200" dirty="0" smtClean="0">
                <a:latin typeface="Century Gothic" pitchFamily="34" charset="0"/>
                <a:cs typeface="Arial" pitchFamily="34" charset="0"/>
              </a:rPr>
              <a:t>Irrigation: $0.012/gal</a:t>
            </a:r>
            <a:endParaRPr lang="en-US" sz="1200" dirty="0">
              <a:latin typeface="Century Gothic" pitchFamily="34" charset="0"/>
              <a:cs typeface="Arial" pitchFamily="34" charset="0"/>
            </a:endParaRPr>
          </a:p>
        </p:txBody>
      </p:sp>
    </p:spTree>
    <p:extLst>
      <p:ext uri="{BB962C8B-B14F-4D97-AF65-F5344CB8AC3E}">
        <p14:creationId xmlns:p14="http://schemas.microsoft.com/office/powerpoint/2010/main" val="593577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9266"/>
            <a:ext cx="8839200" cy="1143000"/>
          </a:xfrm>
        </p:spPr>
        <p:txBody>
          <a:bodyPr/>
          <a:lstStyle/>
          <a:p>
            <a:pPr algn="ctr"/>
            <a:r>
              <a:rPr lang="en-US" sz="4000" b="1" dirty="0" smtClean="0">
                <a:solidFill>
                  <a:schemeClr val="tx1"/>
                </a:solidFill>
                <a:latin typeface="Century Gothic" pitchFamily="34" charset="0"/>
                <a:cs typeface="Arial" pitchFamily="34" charset="0"/>
              </a:rPr>
              <a:t>Refuse Collection </a:t>
            </a:r>
            <a:br>
              <a:rPr lang="en-US" sz="4000" b="1" dirty="0" smtClean="0">
                <a:solidFill>
                  <a:schemeClr val="tx1"/>
                </a:solidFill>
                <a:latin typeface="Century Gothic" pitchFamily="34" charset="0"/>
                <a:cs typeface="Arial" pitchFamily="34" charset="0"/>
              </a:rPr>
            </a:br>
            <a:r>
              <a:rPr lang="en-US" sz="4000" b="1" dirty="0" smtClean="0">
                <a:solidFill>
                  <a:schemeClr val="tx1"/>
                </a:solidFill>
                <a:latin typeface="Century Gothic" pitchFamily="34" charset="0"/>
                <a:cs typeface="Arial" pitchFamily="34" charset="0"/>
              </a:rPr>
              <a:t>Single Stream Waste and Recycling</a:t>
            </a:r>
            <a:endParaRPr lang="en-US" sz="4000" b="1" dirty="0">
              <a:solidFill>
                <a:schemeClr val="tx1"/>
              </a:solidFill>
              <a:latin typeface="Century Gothic" pitchFamily="34" charset="0"/>
              <a:cs typeface="Arial" pitchFamily="34" charset="0"/>
            </a:endParaRPr>
          </a:p>
        </p:txBody>
      </p:sp>
      <p:pic>
        <p:nvPicPr>
          <p:cNvPr id="4"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3875" y="1447800"/>
            <a:ext cx="4264429" cy="2834640"/>
          </a:xfrm>
          <a:ln>
            <a:solidFill>
              <a:schemeClr val="tx1"/>
            </a:solid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200" y="3326725"/>
            <a:ext cx="4442580" cy="3150275"/>
          </a:xfrm>
          <a:prstGeom prst="rect">
            <a:avLst/>
          </a:prstGeom>
          <a:ln>
            <a:solidFill>
              <a:schemeClr val="tx1"/>
            </a:solidFill>
          </a:ln>
        </p:spPr>
      </p:pic>
      <p:sp>
        <p:nvSpPr>
          <p:cNvPr id="7" name="Rectangle 6"/>
          <p:cNvSpPr/>
          <p:nvPr/>
        </p:nvSpPr>
        <p:spPr>
          <a:xfrm>
            <a:off x="0" y="4934634"/>
            <a:ext cx="3505200" cy="923330"/>
          </a:xfrm>
          <a:prstGeom prst="rect">
            <a:avLst/>
          </a:prstGeom>
        </p:spPr>
        <p:txBody>
          <a:bodyPr wrap="square">
            <a:spAutoFit/>
          </a:bodyPr>
          <a:lstStyle/>
          <a:p>
            <a:pPr algn="ctr"/>
            <a:r>
              <a:rPr lang="en-US" dirty="0">
                <a:latin typeface="Century Gothic" pitchFamily="34" charset="0"/>
                <a:cs typeface="Arial" pitchFamily="34" charset="0"/>
              </a:rPr>
              <a:t>Significantly </a:t>
            </a:r>
            <a:r>
              <a:rPr lang="en-US" dirty="0" smtClean="0">
                <a:latin typeface="Century Gothic" pitchFamily="34" charset="0"/>
                <a:cs typeface="Arial" pitchFamily="34" charset="0"/>
              </a:rPr>
              <a:t>increasing</a:t>
            </a:r>
            <a:endParaRPr lang="en-US" dirty="0">
              <a:latin typeface="Century Gothic" pitchFamily="34" charset="0"/>
              <a:cs typeface="Arial" pitchFamily="34" charset="0"/>
            </a:endParaRPr>
          </a:p>
          <a:p>
            <a:pPr algn="ctr"/>
            <a:r>
              <a:rPr lang="en-US" dirty="0">
                <a:latin typeface="Century Gothic" pitchFamily="34" charset="0"/>
                <a:cs typeface="Arial" pitchFamily="34" charset="0"/>
              </a:rPr>
              <a:t>r</a:t>
            </a:r>
            <a:r>
              <a:rPr lang="en-US" dirty="0" smtClean="0">
                <a:latin typeface="Century Gothic" pitchFamily="34" charset="0"/>
                <a:cs typeface="Arial" pitchFamily="34" charset="0"/>
              </a:rPr>
              <a:t>ecycle rates </a:t>
            </a:r>
            <a:r>
              <a:rPr lang="en-US" u="sng" dirty="0" smtClean="0">
                <a:latin typeface="Century Gothic" pitchFamily="34" charset="0"/>
                <a:cs typeface="Arial" pitchFamily="34" charset="0"/>
              </a:rPr>
              <a:t>and</a:t>
            </a:r>
            <a:r>
              <a:rPr lang="en-US" dirty="0" smtClean="0">
                <a:latin typeface="Century Gothic" pitchFamily="34" charset="0"/>
                <a:cs typeface="Arial" pitchFamily="34" charset="0"/>
              </a:rPr>
              <a:t> reducing collection and labor costs.</a:t>
            </a:r>
            <a:endParaRPr lang="en-US" dirty="0">
              <a:latin typeface="Century Gothic" pitchFamily="34" charset="0"/>
              <a:cs typeface="Arial" pitchFamily="34" charset="0"/>
            </a:endParaRPr>
          </a:p>
        </p:txBody>
      </p:sp>
      <p:sp>
        <p:nvSpPr>
          <p:cNvPr id="10" name="TextBox 9"/>
          <p:cNvSpPr txBox="1"/>
          <p:nvPr/>
        </p:nvSpPr>
        <p:spPr>
          <a:xfrm>
            <a:off x="4953000" y="1757065"/>
            <a:ext cx="4038600" cy="923330"/>
          </a:xfrm>
          <a:prstGeom prst="rect">
            <a:avLst/>
          </a:prstGeom>
          <a:noFill/>
        </p:spPr>
        <p:txBody>
          <a:bodyPr wrap="square" rtlCol="0">
            <a:spAutoFit/>
          </a:bodyPr>
          <a:lstStyle/>
          <a:p>
            <a:r>
              <a:rPr lang="en-US" dirty="0" smtClean="0">
                <a:latin typeface="Century Gothic" pitchFamily="34" charset="0"/>
                <a:cs typeface="Arial" pitchFamily="34" charset="0"/>
              </a:rPr>
              <a:t>Now utilizing the Mixed Waste Materials Recovery System offered by van der Linde Recycling</a:t>
            </a:r>
            <a:r>
              <a:rPr lang="en-US" dirty="0" smtClean="0">
                <a:latin typeface="Century Gothic" pitchFamily="34" charset="0"/>
              </a:rPr>
              <a:t>.</a:t>
            </a:r>
            <a:endParaRPr lang="en-US" dirty="0">
              <a:latin typeface="Century Gothic" pitchFamily="34" charset="0"/>
            </a:endParaRPr>
          </a:p>
        </p:txBody>
      </p:sp>
    </p:spTree>
    <p:extLst>
      <p:ext uri="{BB962C8B-B14F-4D97-AF65-F5344CB8AC3E}">
        <p14:creationId xmlns:p14="http://schemas.microsoft.com/office/powerpoint/2010/main" val="4264168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2011362"/>
          </a:xfrm>
        </p:spPr>
        <p:txBody>
          <a:bodyPr/>
          <a:lstStyle/>
          <a:p>
            <a:pPr algn="ctr"/>
            <a:r>
              <a:rPr lang="en-US" sz="4000" b="1" dirty="0">
                <a:solidFill>
                  <a:schemeClr val="tx1"/>
                </a:solidFill>
                <a:latin typeface="Century Gothic" pitchFamily="34" charset="0"/>
                <a:cs typeface="Arial" pitchFamily="34" charset="0"/>
              </a:rPr>
              <a:t>Thank you for your continued support!</a:t>
            </a:r>
          </a:p>
        </p:txBody>
      </p:sp>
      <p:sp>
        <p:nvSpPr>
          <p:cNvPr id="3" name="Content Placeholder 2"/>
          <p:cNvSpPr>
            <a:spLocks noGrp="1"/>
          </p:cNvSpPr>
          <p:nvPr>
            <p:ph idx="1"/>
          </p:nvPr>
        </p:nvSpPr>
        <p:spPr>
          <a:xfrm>
            <a:off x="457200" y="2057400"/>
            <a:ext cx="7620000" cy="4343400"/>
          </a:xfrm>
        </p:spPr>
        <p:txBody>
          <a:bodyPr>
            <a:normAutofit/>
          </a:bodyPr>
          <a:lstStyle/>
          <a:p>
            <a:endParaRPr lang="en-US" sz="4000" b="1" spc="-100" dirty="0">
              <a:latin typeface="Century Gothic" pitchFamily="34" charset="0"/>
              <a:ea typeface="+mj-ea"/>
              <a:cs typeface="Arial" pitchFamily="34" charset="0"/>
            </a:endParaRPr>
          </a:p>
        </p:txBody>
      </p:sp>
      <p:sp>
        <p:nvSpPr>
          <p:cNvPr id="5" name="Rectangle 4"/>
          <p:cNvSpPr/>
          <p:nvPr/>
        </p:nvSpPr>
        <p:spPr>
          <a:xfrm>
            <a:off x="2286000" y="2967334"/>
            <a:ext cx="4952999" cy="1107996"/>
          </a:xfrm>
          <a:prstGeom prst="rect">
            <a:avLst/>
          </a:prstGeom>
          <a:noFill/>
        </p:spPr>
        <p:txBody>
          <a:bodyPr wrap="square" lIns="91440" tIns="45720" rIns="91440" bIns="45720">
            <a:spAutoFit/>
          </a:bodyPr>
          <a:lstStyle/>
          <a:p>
            <a:pPr algn="ctr"/>
            <a:r>
              <a:rPr lang="en-US" sz="6600" b="1" spc="-100" dirty="0">
                <a:latin typeface="Century Gothic" pitchFamily="34" charset="0"/>
                <a:ea typeface="+mj-ea"/>
                <a:cs typeface="Arial" pitchFamily="34" charset="0"/>
              </a:rPr>
              <a:t>Questions</a:t>
            </a:r>
            <a:r>
              <a:rPr lang="en-US" sz="6600" b="1" cap="none" spc="0" dirty="0" smtClean="0">
                <a:ln w="17780" cmpd="sng">
                  <a:noFill/>
                  <a:prstDash val="solid"/>
                  <a:miter lim="800000"/>
                </a:ln>
                <a:effectLst>
                  <a:outerShdw blurRad="50800" algn="tl" rotWithShape="0">
                    <a:srgbClr val="000000"/>
                  </a:outerShdw>
                </a:effectLst>
              </a:rPr>
              <a:t> </a:t>
            </a:r>
            <a:r>
              <a:rPr lang="en-US" sz="6600" b="1" spc="-100" dirty="0">
                <a:latin typeface="Century Gothic" pitchFamily="34" charset="0"/>
                <a:ea typeface="+mj-ea"/>
                <a:cs typeface="Arial" pitchFamily="34" charset="0"/>
              </a:rPr>
              <a:t>?</a:t>
            </a:r>
          </a:p>
        </p:txBody>
      </p:sp>
    </p:spTree>
    <p:extLst>
      <p:ext uri="{BB962C8B-B14F-4D97-AF65-F5344CB8AC3E}">
        <p14:creationId xmlns:p14="http://schemas.microsoft.com/office/powerpoint/2010/main" val="1799735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782762"/>
          </a:xfrm>
        </p:spPr>
        <p:txBody>
          <a:bodyPr/>
          <a:lstStyle/>
          <a:p>
            <a:pPr algn="ctr"/>
            <a:r>
              <a:rPr lang="en-US" b="1" dirty="0" smtClean="0">
                <a:solidFill>
                  <a:schemeClr val="tx1"/>
                </a:solidFill>
              </a:rPr>
              <a:t>Mission Statement</a:t>
            </a:r>
            <a:endParaRPr lang="en-US" b="1" dirty="0">
              <a:solidFill>
                <a:schemeClr val="tx1"/>
              </a:solidFill>
            </a:endParaRPr>
          </a:p>
        </p:txBody>
      </p:sp>
      <p:sp>
        <p:nvSpPr>
          <p:cNvPr id="3" name="Content Placeholder 2"/>
          <p:cNvSpPr>
            <a:spLocks noGrp="1"/>
          </p:cNvSpPr>
          <p:nvPr>
            <p:ph idx="1"/>
          </p:nvPr>
        </p:nvSpPr>
        <p:spPr>
          <a:xfrm>
            <a:off x="457200" y="1905000"/>
            <a:ext cx="7620000" cy="4495800"/>
          </a:xfrm>
        </p:spPr>
        <p:txBody>
          <a:bodyPr/>
          <a:lstStyle/>
          <a:p>
            <a:pPr marL="114300" indent="0" algn="ctr">
              <a:buNone/>
            </a:pPr>
            <a:r>
              <a:rPr lang="en-US" sz="3200" b="1" i="1" dirty="0">
                <a:latin typeface="Century Gothic" pitchFamily="34" charset="0"/>
              </a:rPr>
              <a:t>“The mission of the Building Services Department is to support teaching and learning by providing a safe, </a:t>
            </a:r>
            <a:r>
              <a:rPr lang="en-US" sz="3200" b="1" i="1" dirty="0" smtClean="0">
                <a:latin typeface="Century Gothic" pitchFamily="34" charset="0"/>
              </a:rPr>
              <a:t>clean, comfortable, </a:t>
            </a:r>
            <a:r>
              <a:rPr lang="en-US" sz="3200" b="1" i="1" dirty="0">
                <a:latin typeface="Century Gothic" pitchFamily="34" charset="0"/>
              </a:rPr>
              <a:t>attractive, and functional environment for the students, staff and citizens of Albemarle County.”</a:t>
            </a:r>
            <a:endParaRPr lang="en-US" sz="3200" b="1" i="1" dirty="0">
              <a:solidFill>
                <a:schemeClr val="bg1"/>
              </a:solidFill>
              <a:latin typeface="Century Gothic" pitchFamily="34" charset="0"/>
            </a:endParaRPr>
          </a:p>
          <a:p>
            <a:endParaRPr lang="en-US" dirty="0"/>
          </a:p>
        </p:txBody>
      </p:sp>
    </p:spTree>
    <p:extLst>
      <p:ext uri="{BB962C8B-B14F-4D97-AF65-F5344CB8AC3E}">
        <p14:creationId xmlns:p14="http://schemas.microsoft.com/office/powerpoint/2010/main" val="1463380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620000" cy="1143000"/>
          </a:xfrm>
        </p:spPr>
        <p:txBody>
          <a:bodyPr/>
          <a:lstStyle/>
          <a:p>
            <a:r>
              <a:rPr lang="en-US" b="1" dirty="0" smtClean="0">
                <a:solidFill>
                  <a:schemeClr val="tx1"/>
                </a:solidFill>
                <a:latin typeface="Century Gothic" pitchFamily="34" charset="0"/>
              </a:rPr>
              <a:t>Building Services</a:t>
            </a:r>
            <a:endParaRPr lang="en-US" b="1" dirty="0">
              <a:solidFill>
                <a:schemeClr val="tx1"/>
              </a:solidFill>
              <a:latin typeface="Century Gothic" pitchFamily="34" charset="0"/>
            </a:endParaRPr>
          </a:p>
        </p:txBody>
      </p:sp>
      <p:sp>
        <p:nvSpPr>
          <p:cNvPr id="3" name="Content Placeholder 2"/>
          <p:cNvSpPr>
            <a:spLocks noGrp="1"/>
          </p:cNvSpPr>
          <p:nvPr>
            <p:ph idx="1"/>
          </p:nvPr>
        </p:nvSpPr>
        <p:spPr>
          <a:xfrm>
            <a:off x="1485900" y="1981200"/>
            <a:ext cx="6172200" cy="914400"/>
          </a:xfrm>
        </p:spPr>
        <p:txBody>
          <a:bodyPr>
            <a:normAutofit/>
          </a:bodyPr>
          <a:lstStyle/>
          <a:p>
            <a:pPr marL="114300" indent="0">
              <a:buNone/>
            </a:pPr>
            <a:r>
              <a:rPr lang="en-US" sz="1800" dirty="0" smtClean="0">
                <a:latin typeface="Century Gothic" pitchFamily="34" charset="0"/>
              </a:rPr>
              <a:t>The </a:t>
            </a:r>
            <a:r>
              <a:rPr lang="en-US" sz="1800" dirty="0">
                <a:latin typeface="Century Gothic" pitchFamily="34" charset="0"/>
              </a:rPr>
              <a:t>Department is responsible for the School Division’s </a:t>
            </a:r>
            <a:r>
              <a:rPr lang="en-US" sz="1800" dirty="0" smtClean="0">
                <a:latin typeface="Century Gothic" pitchFamily="34" charset="0"/>
              </a:rPr>
              <a:t>26 schools </a:t>
            </a:r>
            <a:r>
              <a:rPr lang="en-US" sz="1800" dirty="0">
                <a:latin typeface="Century Gothic" pitchFamily="34" charset="0"/>
              </a:rPr>
              <a:t>and two service facilities. That is over </a:t>
            </a:r>
            <a:r>
              <a:rPr lang="en-US" sz="1800" b="1" dirty="0">
                <a:latin typeface="Century Gothic" pitchFamily="34" charset="0"/>
              </a:rPr>
              <a:t>2.3 million square feet</a:t>
            </a:r>
            <a:r>
              <a:rPr lang="en-US" sz="1800" dirty="0">
                <a:latin typeface="Century Gothic" pitchFamily="34" charset="0"/>
              </a:rPr>
              <a:t> and </a:t>
            </a:r>
            <a:r>
              <a:rPr lang="en-US" sz="1800" b="1" dirty="0" smtClean="0">
                <a:latin typeface="Century Gothic" pitchFamily="34" charset="0"/>
              </a:rPr>
              <a:t>630 acres</a:t>
            </a:r>
            <a:r>
              <a:rPr lang="en-US" sz="1800" dirty="0" smtClean="0">
                <a:latin typeface="Century Gothic" pitchFamily="34" charset="0"/>
              </a:rPr>
              <a:t>.</a:t>
            </a:r>
            <a:endParaRPr lang="en-US" sz="1800" dirty="0">
              <a:latin typeface="Century Gothic" pitchFamily="34" charset="0"/>
            </a:endParaRPr>
          </a:p>
        </p:txBody>
      </p:sp>
      <p:sp>
        <p:nvSpPr>
          <p:cNvPr id="4" name="Rounded Rectangle 3"/>
          <p:cNvSpPr/>
          <p:nvPr/>
        </p:nvSpPr>
        <p:spPr>
          <a:xfrm>
            <a:off x="2209800" y="3200400"/>
            <a:ext cx="2044700" cy="1139825"/>
          </a:xfrm>
          <a:prstGeom prst="roundRect">
            <a:avLst/>
          </a:prstGeom>
          <a:solidFill>
            <a:srgbClr val="99CC0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latin typeface="Century Gothic" pitchFamily="34" charset="0"/>
              </a:rPr>
              <a:t>Maintenance</a:t>
            </a:r>
          </a:p>
        </p:txBody>
      </p:sp>
      <p:sp>
        <p:nvSpPr>
          <p:cNvPr id="5" name="Rounded Rectangle 4"/>
          <p:cNvSpPr/>
          <p:nvPr/>
        </p:nvSpPr>
        <p:spPr>
          <a:xfrm>
            <a:off x="4546600" y="3200400"/>
            <a:ext cx="2044700" cy="1139825"/>
          </a:xfrm>
          <a:prstGeom prst="roundRect">
            <a:avLst/>
          </a:prstGeom>
          <a:solidFill>
            <a:srgbClr val="99CC0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latin typeface="Century Gothic" pitchFamily="34" charset="0"/>
              </a:rPr>
              <a:t>Custodial</a:t>
            </a:r>
          </a:p>
        </p:txBody>
      </p:sp>
      <p:sp>
        <p:nvSpPr>
          <p:cNvPr id="7" name="Rounded Rectangle 6"/>
          <p:cNvSpPr/>
          <p:nvPr/>
        </p:nvSpPr>
        <p:spPr>
          <a:xfrm>
            <a:off x="4572000" y="4724400"/>
            <a:ext cx="2044700" cy="1139825"/>
          </a:xfrm>
          <a:prstGeom prst="roundRect">
            <a:avLst/>
          </a:prstGeom>
          <a:solidFill>
            <a:srgbClr val="99CC0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latin typeface="Century Gothic" pitchFamily="34" charset="0"/>
              </a:rPr>
              <a:t>Environmental Management</a:t>
            </a:r>
          </a:p>
        </p:txBody>
      </p:sp>
      <p:sp>
        <p:nvSpPr>
          <p:cNvPr id="8" name="Rounded Rectangle 7"/>
          <p:cNvSpPr/>
          <p:nvPr/>
        </p:nvSpPr>
        <p:spPr>
          <a:xfrm>
            <a:off x="2209800" y="4773612"/>
            <a:ext cx="2044700" cy="1139825"/>
          </a:xfrm>
          <a:prstGeom prst="roundRect">
            <a:avLst/>
          </a:prstGeom>
          <a:solidFill>
            <a:srgbClr val="99CC0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smtClean="0">
                <a:latin typeface="Century Gothic" pitchFamily="34" charset="0"/>
              </a:rPr>
              <a:t>Capital Improvement Program</a:t>
            </a:r>
            <a:endParaRPr lang="en-US" b="1" dirty="0">
              <a:latin typeface="Century Gothic" pitchFamily="34" charset="0"/>
            </a:endParaRPr>
          </a:p>
        </p:txBody>
      </p:sp>
    </p:spTree>
    <p:extLst>
      <p:ext uri="{BB962C8B-B14F-4D97-AF65-F5344CB8AC3E}">
        <p14:creationId xmlns:p14="http://schemas.microsoft.com/office/powerpoint/2010/main" val="20111865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620000" cy="1143000"/>
          </a:xfrm>
        </p:spPr>
        <p:txBody>
          <a:bodyPr/>
          <a:lstStyle/>
          <a:p>
            <a:r>
              <a:rPr lang="en-US" b="1" dirty="0">
                <a:solidFill>
                  <a:schemeClr val="tx1"/>
                </a:solidFill>
                <a:latin typeface="Century Gothic" pitchFamily="34" charset="0"/>
              </a:rPr>
              <a:t>Maintenance</a:t>
            </a:r>
            <a:r>
              <a:rPr lang="en-US" dirty="0" smtClean="0">
                <a:solidFill>
                  <a:schemeClr val="tx1"/>
                </a:solidFill>
                <a:latin typeface="Century Gothic" pitchFamily="34" charset="0"/>
              </a:rPr>
              <a:t> </a:t>
            </a:r>
            <a:endParaRPr lang="en-US" dirty="0">
              <a:solidFill>
                <a:schemeClr val="tx1"/>
              </a:solidFill>
              <a:latin typeface="Century Gothic" pitchFamily="34" charset="0"/>
            </a:endParaRPr>
          </a:p>
        </p:txBody>
      </p:sp>
      <p:sp>
        <p:nvSpPr>
          <p:cNvPr id="3" name="Content Placeholder 2"/>
          <p:cNvSpPr>
            <a:spLocks noGrp="1"/>
          </p:cNvSpPr>
          <p:nvPr>
            <p:ph idx="1"/>
          </p:nvPr>
        </p:nvSpPr>
        <p:spPr>
          <a:xfrm>
            <a:off x="5562600" y="1570261"/>
            <a:ext cx="3276600" cy="4495800"/>
          </a:xfrm>
        </p:spPr>
        <p:txBody>
          <a:bodyPr>
            <a:normAutofit lnSpcReduction="10000"/>
          </a:bodyPr>
          <a:lstStyle/>
          <a:p>
            <a:pPr marL="114300" indent="0">
              <a:buNone/>
            </a:pPr>
            <a:r>
              <a:rPr lang="en-US" sz="1800" dirty="0" smtClean="0">
                <a:latin typeface="Century Gothic" pitchFamily="34" charset="0"/>
              </a:rPr>
              <a:t>Over 40 employees of the Maintenance Division work throughout the year on various tasks including:</a:t>
            </a:r>
          </a:p>
          <a:p>
            <a:pPr lvl="1"/>
            <a:r>
              <a:rPr lang="en-US" sz="1800" dirty="0" smtClean="0">
                <a:latin typeface="Century Gothic" pitchFamily="34" charset="0"/>
              </a:rPr>
              <a:t>Carpentry work</a:t>
            </a:r>
          </a:p>
          <a:p>
            <a:pPr lvl="1"/>
            <a:r>
              <a:rPr lang="en-US" sz="1800" dirty="0" smtClean="0">
                <a:latin typeface="Century Gothic" pitchFamily="34" charset="0"/>
              </a:rPr>
              <a:t>Building automation</a:t>
            </a:r>
          </a:p>
          <a:p>
            <a:pPr lvl="1"/>
            <a:r>
              <a:rPr lang="en-US" sz="1800" dirty="0" smtClean="0">
                <a:latin typeface="Century Gothic" pitchFamily="34" charset="0"/>
              </a:rPr>
              <a:t>Electrical work</a:t>
            </a:r>
          </a:p>
          <a:p>
            <a:pPr lvl="1"/>
            <a:r>
              <a:rPr lang="en-US" sz="1800" dirty="0" smtClean="0">
                <a:latin typeface="Century Gothic" pitchFamily="34" charset="0"/>
              </a:rPr>
              <a:t>Mechanical work </a:t>
            </a:r>
          </a:p>
          <a:p>
            <a:pPr lvl="1"/>
            <a:r>
              <a:rPr lang="en-US" sz="1800" dirty="0" smtClean="0">
                <a:latin typeface="Century Gothic" pitchFamily="34" charset="0"/>
              </a:rPr>
              <a:t>Mowing/grounds</a:t>
            </a:r>
          </a:p>
          <a:p>
            <a:pPr lvl="1"/>
            <a:r>
              <a:rPr lang="en-US" sz="1800" dirty="0" smtClean="0">
                <a:latin typeface="Century Gothic" pitchFamily="34" charset="0"/>
              </a:rPr>
              <a:t>Moving </a:t>
            </a:r>
            <a:r>
              <a:rPr lang="en-US" sz="1800" dirty="0">
                <a:latin typeface="Century Gothic" pitchFamily="34" charset="0"/>
              </a:rPr>
              <a:t>r</a:t>
            </a:r>
            <a:r>
              <a:rPr lang="en-US" sz="1800" dirty="0" smtClean="0">
                <a:latin typeface="Century Gothic" pitchFamily="34" charset="0"/>
              </a:rPr>
              <a:t>equests</a:t>
            </a:r>
          </a:p>
          <a:p>
            <a:pPr lvl="1"/>
            <a:r>
              <a:rPr lang="en-US" sz="1800" dirty="0" smtClean="0">
                <a:latin typeface="Century Gothic" pitchFamily="34" charset="0"/>
              </a:rPr>
              <a:t>Plumbing work</a:t>
            </a:r>
          </a:p>
          <a:p>
            <a:pPr marL="411480" lvl="1" indent="0">
              <a:buNone/>
            </a:pPr>
            <a:endParaRPr lang="en-US" sz="1500" dirty="0" smtClean="0">
              <a:latin typeface="Century Gothic" pitchFamily="34" charset="0"/>
            </a:endParaRPr>
          </a:p>
          <a:p>
            <a:pPr marL="114300" indent="0">
              <a:buNone/>
            </a:pPr>
            <a:r>
              <a:rPr lang="en-US" sz="1800" dirty="0" smtClean="0">
                <a:latin typeface="Century Gothic" pitchFamily="34" charset="0"/>
              </a:rPr>
              <a:t>For calendar year 2012, 12,994 work requests were submitted and 96% were completed.</a:t>
            </a:r>
            <a:endParaRPr lang="en-US" sz="1800" dirty="0">
              <a:latin typeface="Century Gothic" pitchFamily="34" charset="0"/>
            </a:endParaRPr>
          </a:p>
        </p:txBody>
      </p:sp>
      <p:pic>
        <p:nvPicPr>
          <p:cNvPr id="4" name="Picture 9" descr="S:\Digital Photos\Budget 2002\P1290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99" y="1582962"/>
            <a:ext cx="2640448" cy="2074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descr="C:\Users\rschmitt\AppData\Local\Microsoft\Windows\Temporary Internet Files\Content.Outlook\PN6LY7FN\photo 2 (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984" y="3779889"/>
            <a:ext cx="2679164" cy="188698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10" descr="S:\Digital Photos\Budget 2002\P129001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90487" y="3779889"/>
            <a:ext cx="2642615" cy="190604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8" descr="S:\Digital Photos\Budget 2002\P129001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90487" y="1582963"/>
            <a:ext cx="2642616" cy="2074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07558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Century Gothic" pitchFamily="34" charset="0"/>
              </a:rPr>
              <a:t>Custodial</a:t>
            </a:r>
          </a:p>
        </p:txBody>
      </p:sp>
      <p:sp>
        <p:nvSpPr>
          <p:cNvPr id="3" name="Content Placeholder 2"/>
          <p:cNvSpPr>
            <a:spLocks noGrp="1"/>
          </p:cNvSpPr>
          <p:nvPr>
            <p:ph idx="1"/>
          </p:nvPr>
        </p:nvSpPr>
        <p:spPr>
          <a:xfrm>
            <a:off x="4495800" y="1447800"/>
            <a:ext cx="3962400" cy="4953000"/>
          </a:xfrm>
        </p:spPr>
        <p:txBody>
          <a:bodyPr>
            <a:normAutofit lnSpcReduction="10000"/>
          </a:bodyPr>
          <a:lstStyle/>
          <a:p>
            <a:pPr marL="114300" indent="0">
              <a:buNone/>
            </a:pPr>
            <a:r>
              <a:rPr lang="en-US" sz="1800" dirty="0">
                <a:latin typeface="Century Gothic" pitchFamily="34" charset="0"/>
              </a:rPr>
              <a:t>Over </a:t>
            </a:r>
            <a:r>
              <a:rPr lang="en-US" sz="1800" dirty="0" smtClean="0">
                <a:latin typeface="Century Gothic" pitchFamily="34" charset="0"/>
              </a:rPr>
              <a:t>140 </a:t>
            </a:r>
            <a:r>
              <a:rPr lang="en-US" sz="1800" dirty="0">
                <a:latin typeface="Century Gothic" pitchFamily="34" charset="0"/>
              </a:rPr>
              <a:t>employees of the </a:t>
            </a:r>
            <a:r>
              <a:rPr lang="en-US" sz="1800" dirty="0" smtClean="0">
                <a:latin typeface="Century Gothic" pitchFamily="34" charset="0"/>
              </a:rPr>
              <a:t>Custodial Division </a:t>
            </a:r>
            <a:r>
              <a:rPr lang="en-US" sz="1800" dirty="0">
                <a:latin typeface="Century Gothic" pitchFamily="34" charset="0"/>
              </a:rPr>
              <a:t>work throughout the year on various tasks including</a:t>
            </a:r>
            <a:r>
              <a:rPr lang="en-US" sz="1800" dirty="0" smtClean="0">
                <a:latin typeface="Century Gothic" pitchFamily="34" charset="0"/>
              </a:rPr>
              <a:t>:</a:t>
            </a:r>
          </a:p>
          <a:p>
            <a:pPr marL="114300" indent="0">
              <a:buNone/>
            </a:pPr>
            <a:endParaRPr lang="en-US" sz="1800" dirty="0">
              <a:latin typeface="Century Gothic" pitchFamily="34" charset="0"/>
            </a:endParaRPr>
          </a:p>
          <a:p>
            <a:pPr lvl="1"/>
            <a:r>
              <a:rPr lang="en-US" sz="1800" dirty="0" smtClean="0">
                <a:latin typeface="Century Gothic" pitchFamily="34" charset="0"/>
              </a:rPr>
              <a:t>Opening and closing the facilities.</a:t>
            </a:r>
          </a:p>
          <a:p>
            <a:pPr lvl="1"/>
            <a:r>
              <a:rPr lang="en-US" sz="1800" dirty="0" smtClean="0">
                <a:latin typeface="Century Gothic" pitchFamily="34" charset="0"/>
              </a:rPr>
              <a:t>Cleaning 2.3 million square  feet daily. </a:t>
            </a:r>
            <a:endParaRPr lang="en-US" sz="1800" dirty="0">
              <a:latin typeface="Century Gothic" pitchFamily="34" charset="0"/>
            </a:endParaRPr>
          </a:p>
          <a:p>
            <a:pPr lvl="1"/>
            <a:r>
              <a:rPr lang="en-US" sz="1800" dirty="0" smtClean="0">
                <a:latin typeface="Century Gothic" pitchFamily="34" charset="0"/>
              </a:rPr>
              <a:t>Vacuuming </a:t>
            </a:r>
          </a:p>
          <a:p>
            <a:pPr lvl="1"/>
            <a:r>
              <a:rPr lang="en-US" sz="1800" dirty="0" smtClean="0">
                <a:latin typeface="Century Gothic" pitchFamily="34" charset="0"/>
              </a:rPr>
              <a:t>Sanitizing  </a:t>
            </a:r>
            <a:endParaRPr lang="en-US" sz="1800" dirty="0">
              <a:latin typeface="Century Gothic" pitchFamily="34" charset="0"/>
            </a:endParaRPr>
          </a:p>
          <a:p>
            <a:pPr lvl="1"/>
            <a:r>
              <a:rPr lang="en-US" sz="1800" dirty="0" smtClean="0">
                <a:latin typeface="Century Gothic" pitchFamily="34" charset="0"/>
              </a:rPr>
              <a:t>Trash/ Recyclables removal.</a:t>
            </a:r>
          </a:p>
          <a:p>
            <a:pPr lvl="1"/>
            <a:r>
              <a:rPr lang="en-US" sz="1800" dirty="0" smtClean="0">
                <a:latin typeface="Century Gothic" pitchFamily="34" charset="0"/>
              </a:rPr>
              <a:t>Light bulb replacement.</a:t>
            </a:r>
            <a:endParaRPr lang="en-US" sz="1800" dirty="0">
              <a:latin typeface="Century Gothic" pitchFamily="34" charset="0"/>
            </a:endParaRPr>
          </a:p>
          <a:p>
            <a:pPr lvl="1"/>
            <a:r>
              <a:rPr lang="en-US" sz="1800" dirty="0">
                <a:latin typeface="Century Gothic" pitchFamily="34" charset="0"/>
              </a:rPr>
              <a:t>Moving </a:t>
            </a:r>
            <a:r>
              <a:rPr lang="en-US" sz="1800" dirty="0" smtClean="0">
                <a:latin typeface="Century Gothic" pitchFamily="34" charset="0"/>
              </a:rPr>
              <a:t>furniture.</a:t>
            </a:r>
            <a:endParaRPr lang="en-US" sz="1800" dirty="0">
              <a:latin typeface="Century Gothic" pitchFamily="34" charset="0"/>
            </a:endParaRPr>
          </a:p>
          <a:p>
            <a:pPr lvl="1"/>
            <a:r>
              <a:rPr lang="en-US" sz="1800" dirty="0" smtClean="0">
                <a:latin typeface="Century Gothic" pitchFamily="34" charset="0"/>
              </a:rPr>
              <a:t>Rentals and event coverage.</a:t>
            </a:r>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133600"/>
            <a:ext cx="4191000" cy="33718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9732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z="4200" b="1" dirty="0">
                <a:solidFill>
                  <a:schemeClr val="tx1"/>
                </a:solidFill>
                <a:latin typeface="Century Gothic" pitchFamily="34" charset="0"/>
              </a:rPr>
              <a:t>Capital</a:t>
            </a:r>
            <a:r>
              <a:rPr lang="en-US" sz="4200" b="1" dirty="0" smtClean="0">
                <a:solidFill>
                  <a:schemeClr val="tx1"/>
                </a:solidFill>
                <a:latin typeface="Century Gothic" pitchFamily="34" charset="0"/>
              </a:rPr>
              <a:t> Improvement Program</a:t>
            </a:r>
            <a:endParaRPr lang="en-US" sz="4200" b="1" dirty="0">
              <a:solidFill>
                <a:schemeClr val="tx1"/>
              </a:solidFill>
              <a:latin typeface="Century Gothic" pitchFamily="34" charset="0"/>
            </a:endParaRPr>
          </a:p>
        </p:txBody>
      </p:sp>
      <p:sp>
        <p:nvSpPr>
          <p:cNvPr id="3" name="Content Placeholder 2"/>
          <p:cNvSpPr>
            <a:spLocks noGrp="1"/>
          </p:cNvSpPr>
          <p:nvPr>
            <p:ph idx="1"/>
          </p:nvPr>
        </p:nvSpPr>
        <p:spPr>
          <a:xfrm>
            <a:off x="457200" y="1143000"/>
            <a:ext cx="8229600" cy="4983163"/>
          </a:xfrm>
        </p:spPr>
        <p:txBody>
          <a:bodyPr/>
          <a:lstStyle/>
          <a:p>
            <a:r>
              <a:rPr lang="en-US" sz="2400" dirty="0" smtClean="0">
                <a:latin typeface="Arial" pitchFamily="34" charset="0"/>
                <a:cs typeface="Arial" pitchFamily="34" charset="0"/>
              </a:rPr>
              <a:t>Our department oversees the budgeting, planning and management of the School Division’s Capital Improvement Program (CIP)</a:t>
            </a:r>
          </a:p>
          <a:p>
            <a:endParaRPr lang="en-US" dirty="0"/>
          </a:p>
        </p:txBody>
      </p:sp>
      <p:pic>
        <p:nvPicPr>
          <p:cNvPr id="4" name="Picture 2" descr="http://www2.k12albemarle.org/dept/osp/building/PublishingImages/greer%20featur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590800"/>
            <a:ext cx="4089400" cy="31242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1400" y="2590800"/>
            <a:ext cx="3987800" cy="3124200"/>
          </a:xfrm>
          <a:prstGeom prst="rect">
            <a:avLst/>
          </a:prstGeom>
          <a:ln>
            <a:solidFill>
              <a:schemeClr val="tx1"/>
            </a:solidFill>
          </a:ln>
        </p:spPr>
      </p:pic>
    </p:spTree>
    <p:extLst>
      <p:ext uri="{BB962C8B-B14F-4D97-AF65-F5344CB8AC3E}">
        <p14:creationId xmlns:p14="http://schemas.microsoft.com/office/powerpoint/2010/main" val="654932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a:noAutofit/>
          </a:bodyPr>
          <a:lstStyle/>
          <a:p>
            <a:r>
              <a:rPr lang="en-US" sz="4200" b="1" dirty="0">
                <a:solidFill>
                  <a:schemeClr val="tx1"/>
                </a:solidFill>
                <a:latin typeface="Century Gothic" pitchFamily="34" charset="0"/>
              </a:rPr>
              <a:t>Capital Improvement Program</a:t>
            </a:r>
            <a:endParaRPr lang="en-US" sz="4200" b="1" dirty="0">
              <a:latin typeface="Century Gothic" pitchFamily="34" charset="0"/>
            </a:endParaRPr>
          </a:p>
        </p:txBody>
      </p:sp>
      <p:sp>
        <p:nvSpPr>
          <p:cNvPr id="3" name="Content Placeholder 2"/>
          <p:cNvSpPr>
            <a:spLocks noGrp="1"/>
          </p:cNvSpPr>
          <p:nvPr>
            <p:ph idx="1"/>
          </p:nvPr>
        </p:nvSpPr>
        <p:spPr/>
        <p:txBody>
          <a:bodyPr>
            <a:normAutofit/>
          </a:bodyPr>
          <a:lstStyle/>
          <a:p>
            <a:r>
              <a:rPr lang="en-US" sz="2400" dirty="0" smtClean="0">
                <a:latin typeface="Arial" pitchFamily="34" charset="0"/>
                <a:cs typeface="Arial" pitchFamily="34" charset="0"/>
              </a:rPr>
              <a:t>Key capital projects in FY 13/14 will include:</a:t>
            </a:r>
          </a:p>
          <a:p>
            <a:endParaRPr lang="en-US" sz="2400" dirty="0" smtClean="0">
              <a:latin typeface="Arial" pitchFamily="34" charset="0"/>
              <a:cs typeface="Arial" pitchFamily="34" charset="0"/>
            </a:endParaRPr>
          </a:p>
          <a:p>
            <a:pPr lvl="1"/>
            <a:r>
              <a:rPr lang="en-US" sz="2400" dirty="0" smtClean="0">
                <a:latin typeface="Arial" pitchFamily="34" charset="0"/>
                <a:cs typeface="Arial" pitchFamily="34" charset="0"/>
              </a:rPr>
              <a:t>Renovation of Murray High School (front wing)</a:t>
            </a:r>
          </a:p>
          <a:p>
            <a:pPr lvl="1"/>
            <a:r>
              <a:rPr lang="en-US" sz="2400" dirty="0" smtClean="0">
                <a:latin typeface="Arial" pitchFamily="34" charset="0"/>
                <a:cs typeface="Arial" pitchFamily="34" charset="0"/>
              </a:rPr>
              <a:t>~$4.5 million Maintenance Program (including roof replacements, HVAC upgrades, etc.)</a:t>
            </a:r>
          </a:p>
          <a:p>
            <a:pPr lvl="1"/>
            <a:r>
              <a:rPr lang="en-US" sz="2400" dirty="0" smtClean="0">
                <a:latin typeface="Arial" pitchFamily="34" charset="0"/>
                <a:cs typeface="Arial" pitchFamily="34" charset="0"/>
              </a:rPr>
              <a:t>Contemporary Learning Spaces &amp; Design 2015 Grant Program</a:t>
            </a:r>
          </a:p>
          <a:p>
            <a:pPr lvl="1"/>
            <a:r>
              <a:rPr lang="en-US" sz="2400" dirty="0" smtClean="0">
                <a:latin typeface="Arial" pitchFamily="34" charset="0"/>
                <a:cs typeface="Arial" pitchFamily="34" charset="0"/>
              </a:rPr>
              <a:t>Design of  the Agnor-Hurt Addition</a:t>
            </a:r>
          </a:p>
          <a:p>
            <a:endParaRPr lang="en-US" dirty="0"/>
          </a:p>
        </p:txBody>
      </p:sp>
    </p:spTree>
    <p:extLst>
      <p:ext uri="{BB962C8B-B14F-4D97-AF65-F5344CB8AC3E}">
        <p14:creationId xmlns:p14="http://schemas.microsoft.com/office/powerpoint/2010/main" val="19099020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143000"/>
          </a:xfrm>
        </p:spPr>
        <p:txBody>
          <a:bodyPr/>
          <a:lstStyle/>
          <a:p>
            <a:r>
              <a:rPr lang="en-US" b="1" dirty="0" smtClean="0">
                <a:solidFill>
                  <a:schemeClr val="tx1"/>
                </a:solidFill>
                <a:latin typeface="Century Gothic" pitchFamily="34" charset="0"/>
              </a:rPr>
              <a:t>Environmental Management</a:t>
            </a:r>
            <a:endParaRPr lang="en-US" b="1" dirty="0">
              <a:solidFill>
                <a:schemeClr val="tx1"/>
              </a:solidFill>
              <a:latin typeface="Century Gothic" pitchFamily="34" charset="0"/>
            </a:endParaRPr>
          </a:p>
        </p:txBody>
      </p:sp>
      <p:sp>
        <p:nvSpPr>
          <p:cNvPr id="3" name="Content Placeholder 2"/>
          <p:cNvSpPr>
            <a:spLocks noGrp="1"/>
          </p:cNvSpPr>
          <p:nvPr>
            <p:ph idx="1"/>
          </p:nvPr>
        </p:nvSpPr>
        <p:spPr>
          <a:xfrm>
            <a:off x="4343400" y="1447800"/>
            <a:ext cx="4114800" cy="4800600"/>
          </a:xfrm>
        </p:spPr>
        <p:txBody>
          <a:bodyPr>
            <a:normAutofit/>
          </a:bodyPr>
          <a:lstStyle/>
          <a:p>
            <a:pPr marL="114300" indent="0">
              <a:buNone/>
            </a:pPr>
            <a:r>
              <a:rPr lang="en-US" sz="1800" dirty="0" smtClean="0">
                <a:latin typeface="Century Gothic" pitchFamily="34" charset="0"/>
              </a:rPr>
              <a:t>The Building Service’s Department is responsible for the Division’s Environmental Management System including:</a:t>
            </a:r>
          </a:p>
          <a:p>
            <a:pPr lvl="1"/>
            <a:r>
              <a:rPr lang="en-US" sz="1800" dirty="0" smtClean="0">
                <a:latin typeface="Century Gothic" pitchFamily="34" charset="0"/>
              </a:rPr>
              <a:t>Environmental compliance.</a:t>
            </a:r>
          </a:p>
          <a:p>
            <a:pPr lvl="1"/>
            <a:r>
              <a:rPr lang="en-US" sz="1800" dirty="0" smtClean="0">
                <a:latin typeface="Century Gothic" pitchFamily="34" charset="0"/>
              </a:rPr>
              <a:t>Asbestos management.</a:t>
            </a:r>
          </a:p>
          <a:p>
            <a:pPr lvl="1"/>
            <a:r>
              <a:rPr lang="en-US" sz="1800" dirty="0" smtClean="0">
                <a:latin typeface="Century Gothic" pitchFamily="34" charset="0"/>
              </a:rPr>
              <a:t>Well water testing.</a:t>
            </a:r>
          </a:p>
          <a:p>
            <a:pPr lvl="1"/>
            <a:r>
              <a:rPr lang="en-US" sz="1800" dirty="0" smtClean="0">
                <a:latin typeface="Century Gothic" pitchFamily="34" charset="0"/>
              </a:rPr>
              <a:t>Energy and conservation.</a:t>
            </a:r>
          </a:p>
          <a:p>
            <a:pPr lvl="1"/>
            <a:r>
              <a:rPr lang="en-US" sz="1800" dirty="0" smtClean="0">
                <a:latin typeface="Century Gothic" pitchFamily="34" charset="0"/>
              </a:rPr>
              <a:t>Indoor Air Quality.</a:t>
            </a:r>
          </a:p>
          <a:p>
            <a:pPr lvl="1"/>
            <a:r>
              <a:rPr lang="en-US" sz="1800" dirty="0" smtClean="0">
                <a:latin typeface="Century Gothic" pitchFamily="34" charset="0"/>
              </a:rPr>
              <a:t>Recycling collection.</a:t>
            </a:r>
          </a:p>
          <a:p>
            <a:pPr lvl="1"/>
            <a:r>
              <a:rPr lang="en-US" sz="1800" dirty="0" smtClean="0">
                <a:latin typeface="Century Gothic" pitchFamily="34" charset="0"/>
              </a:rPr>
              <a:t>Integrated Pest Management.</a:t>
            </a:r>
          </a:p>
          <a:p>
            <a:pPr lvl="1"/>
            <a:r>
              <a:rPr lang="en-US" sz="1800" dirty="0" smtClean="0">
                <a:latin typeface="Century Gothic" pitchFamily="34" charset="0"/>
              </a:rPr>
              <a:t>Hazardous storage and disposal.</a:t>
            </a:r>
            <a:r>
              <a:rPr lang="en-US" dirty="0" smtClean="0">
                <a:latin typeface="Century Gothic" pitchFamily="34" charset="0"/>
              </a:rPr>
              <a:t>	</a:t>
            </a:r>
            <a:endParaRPr lang="en-US" dirty="0">
              <a:latin typeface="Century Gothic" pitchFamily="34" charset="0"/>
            </a:endParaRPr>
          </a:p>
          <a:p>
            <a:pPr lvl="2"/>
            <a:endParaRPr lang="en-US" dirty="0" smtClean="0"/>
          </a:p>
          <a:p>
            <a:pPr lvl="2"/>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r="53337" b="24776"/>
          <a:stretch>
            <a:fillRect/>
          </a:stretch>
        </p:blipFill>
        <p:spPr bwMode="auto">
          <a:xfrm>
            <a:off x="597408" y="2289048"/>
            <a:ext cx="3414713"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1016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5257800" cy="1524000"/>
          </a:xfrm>
        </p:spPr>
        <p:txBody>
          <a:bodyPr/>
          <a:lstStyle/>
          <a:p>
            <a:r>
              <a:rPr lang="en-US" b="1" dirty="0" smtClean="0">
                <a:solidFill>
                  <a:schemeClr val="tx1"/>
                </a:solidFill>
                <a:latin typeface="Century Gothic" pitchFamily="34" charset="0"/>
              </a:rPr>
              <a:t>Budget Summary</a:t>
            </a:r>
            <a:endParaRPr lang="en-US" b="1" dirty="0">
              <a:solidFill>
                <a:schemeClr val="tx1"/>
              </a:solidFill>
              <a:latin typeface="Century Gothic" pitchFamily="34" charset="0"/>
            </a:endParaRPr>
          </a:p>
        </p:txBody>
      </p:sp>
      <p:sp>
        <p:nvSpPr>
          <p:cNvPr id="3" name="Content Placeholder 2"/>
          <p:cNvSpPr>
            <a:spLocks noGrp="1"/>
          </p:cNvSpPr>
          <p:nvPr>
            <p:ph idx="1"/>
          </p:nvPr>
        </p:nvSpPr>
        <p:spPr>
          <a:xfrm>
            <a:off x="457200" y="2438400"/>
            <a:ext cx="7620000" cy="3962400"/>
          </a:xfrm>
        </p:spPr>
        <p:txBody>
          <a:bodyPr/>
          <a:lstStyle/>
          <a:p>
            <a:r>
              <a:rPr lang="en-US" sz="2000" dirty="0" smtClean="0">
                <a:latin typeface="Century Gothic" pitchFamily="34" charset="0"/>
              </a:rPr>
              <a:t>Personnel (178.69 FTE)	$6,118,279	2.06% increase</a:t>
            </a:r>
          </a:p>
          <a:p>
            <a:r>
              <a:rPr lang="en-US" sz="2000" dirty="0" smtClean="0">
                <a:latin typeface="Century Gothic" pitchFamily="34" charset="0"/>
              </a:rPr>
              <a:t>Benefits			$2,280,302	3.90% increase</a:t>
            </a:r>
          </a:p>
          <a:p>
            <a:r>
              <a:rPr lang="en-US" sz="2000" dirty="0" smtClean="0">
                <a:latin typeface="Century Gothic" pitchFamily="34" charset="0"/>
              </a:rPr>
              <a:t>Operations			$5,181,171	0.42% increase</a:t>
            </a:r>
          </a:p>
          <a:p>
            <a:r>
              <a:rPr lang="en-US" sz="2000" dirty="0" smtClean="0">
                <a:latin typeface="Century Gothic" pitchFamily="34" charset="0"/>
              </a:rPr>
              <a:t>Capital			$   279,350	0.07% increase</a:t>
            </a:r>
          </a:p>
          <a:p>
            <a:r>
              <a:rPr lang="en-US" sz="2000" u="sng" dirty="0" smtClean="0">
                <a:latin typeface="Century Gothic" pitchFamily="34" charset="0"/>
              </a:rPr>
              <a:t>Initiative			$   144,000	  .00% increase</a:t>
            </a:r>
          </a:p>
          <a:p>
            <a:pPr marL="114300" indent="0">
              <a:buNone/>
            </a:pPr>
            <a:endParaRPr lang="en-US" sz="2000" u="sng" dirty="0">
              <a:latin typeface="Century Gothic" pitchFamily="34" charset="0"/>
            </a:endParaRPr>
          </a:p>
          <a:p>
            <a:r>
              <a:rPr lang="en-US" sz="2000" b="1" dirty="0" smtClean="0">
                <a:latin typeface="Century Gothic" pitchFamily="34" charset="0"/>
              </a:rPr>
              <a:t>Total Request		$14,003,102</a:t>
            </a:r>
            <a:r>
              <a:rPr lang="en-US" sz="2000" dirty="0" smtClean="0">
                <a:latin typeface="Century Gothic" pitchFamily="34" charset="0"/>
              </a:rPr>
              <a:t>	</a:t>
            </a:r>
            <a:r>
              <a:rPr lang="en-US" sz="2000" b="1" dirty="0" smtClean="0">
                <a:latin typeface="Century Gothic" pitchFamily="34" charset="0"/>
              </a:rPr>
              <a:t>2.75% increase</a:t>
            </a:r>
            <a:endParaRPr lang="en-US" sz="2000" b="1" dirty="0">
              <a:latin typeface="Century Gothic" pitchFamily="34" charset="0"/>
            </a:endParaRPr>
          </a:p>
        </p:txBody>
      </p:sp>
    </p:spTree>
    <p:extLst>
      <p:ext uri="{BB962C8B-B14F-4D97-AF65-F5344CB8AC3E}">
        <p14:creationId xmlns:p14="http://schemas.microsoft.com/office/powerpoint/2010/main" val="29139230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642</TotalTime>
  <Words>663</Words>
  <Application>Microsoft Office PowerPoint</Application>
  <PresentationFormat>On-screen Show (4:3)</PresentationFormat>
  <Paragraphs>126</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Adjacency</vt:lpstr>
      <vt:lpstr>PowerPoint Presentation</vt:lpstr>
      <vt:lpstr>Mission Statement</vt:lpstr>
      <vt:lpstr>Building Services</vt:lpstr>
      <vt:lpstr>Maintenance </vt:lpstr>
      <vt:lpstr>Custodial</vt:lpstr>
      <vt:lpstr>Capital Improvement Program</vt:lpstr>
      <vt:lpstr>Capital Improvement Program</vt:lpstr>
      <vt:lpstr>Environmental Management</vt:lpstr>
      <vt:lpstr>Budget Summary</vt:lpstr>
      <vt:lpstr>Utility Consumption Trends</vt:lpstr>
      <vt:lpstr>FY13/14  Utilities Request</vt:lpstr>
      <vt:lpstr>Refuse Collection  Single Stream Waste and Recycling</vt:lpstr>
      <vt:lpstr>Thank you for your continued support!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acps</dc:creator>
  <cp:lastModifiedBy>Office of Technology</cp:lastModifiedBy>
  <cp:revision>75</cp:revision>
  <cp:lastPrinted>2013-01-24T13:43:22Z</cp:lastPrinted>
  <dcterms:created xsi:type="dcterms:W3CDTF">2013-01-19T17:59:10Z</dcterms:created>
  <dcterms:modified xsi:type="dcterms:W3CDTF">2013-01-31T00:59:14Z</dcterms:modified>
</cp:coreProperties>
</file>